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61" r:id="rId4"/>
    <p:sldId id="268" r:id="rId5"/>
    <p:sldId id="266" r:id="rId6"/>
    <p:sldId id="264" r:id="rId7"/>
    <p:sldId id="267" r:id="rId8"/>
    <p:sldId id="263" r:id="rId9"/>
    <p:sldId id="265" r:id="rId10"/>
    <p:sldId id="262" r:id="rId11"/>
    <p:sldId id="269" r:id="rId12"/>
    <p:sldId id="274" r:id="rId13"/>
    <p:sldId id="273" r:id="rId14"/>
    <p:sldId id="272" r:id="rId15"/>
    <p:sldId id="271" r:id="rId16"/>
    <p:sldId id="270" r:id="rId17"/>
    <p:sldId id="280" r:id="rId18"/>
    <p:sldId id="279" r:id="rId19"/>
    <p:sldId id="278" r:id="rId20"/>
    <p:sldId id="277" r:id="rId21"/>
    <p:sldId id="276" r:id="rId22"/>
    <p:sldId id="275" r:id="rId23"/>
    <p:sldId id="284" r:id="rId24"/>
    <p:sldId id="283" r:id="rId25"/>
    <p:sldId id="282" r:id="rId26"/>
    <p:sldId id="281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8025" autoAdjust="0"/>
    <p:restoredTop sz="96433" autoAdjust="0"/>
  </p:normalViewPr>
  <p:slideViewPr>
    <p:cSldViewPr snapToGrid="0">
      <p:cViewPr varScale="1">
        <p:scale>
          <a:sx n="88" d="100"/>
          <a:sy n="88" d="100"/>
        </p:scale>
        <p:origin x="-960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29.04.2016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95389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29.04.2016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772015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29.04.2016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193147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29.04.2016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61913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29.04.2016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19446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29.04.2016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870402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29.04.2016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098864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29.04.2016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30264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29.04.2016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143964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29.04.2016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267339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29.04.2016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744860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9A218-1BD9-44B7-AD25-60C2204205A7}" type="datetimeFigureOut">
              <a:rPr lang="ru-RU" smtClean="0"/>
              <a:pPr/>
              <a:t>29.04.2016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46177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590261" y="291548"/>
            <a:ext cx="7551708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Муниципальная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конференция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«Краеведческие чтения в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Бортсурманах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 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Исследовательская работа</a:t>
            </a:r>
          </a:p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Профессиональное образование </a:t>
            </a: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Пильнинском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районе: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становление, развитие,  перспективы.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 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Автор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Шибаева С.В.,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р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п. Пильна,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ГБПОУ ПАПТ.</a:t>
            </a:r>
            <a:endParaRPr lang="ru-RU" dirty="0"/>
          </a:p>
          <a:p>
            <a:r>
              <a:rPr lang="ru-RU" dirty="0"/>
              <a:t> </a:t>
            </a:r>
          </a:p>
          <a:p>
            <a:pPr algn="ctr"/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с.Бортсурманы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2016 г.</a:t>
            </a:r>
          </a:p>
        </p:txBody>
      </p:sp>
    </p:spTree>
    <p:extLst>
      <p:ext uri="{BB962C8B-B14F-4D97-AF65-F5344CB8AC3E}">
        <p14:creationId xmlns:p14="http://schemas.microsoft.com/office/powerpoint/2010/main" xmlns="" val="2552666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4543" y="489857"/>
            <a:ext cx="8284028" cy="5595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18457" y="272142"/>
            <a:ext cx="75764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Monotype Corsiva" pitchFamily="66" charset="0"/>
              </a:rPr>
              <a:t>Группа  по профессии «Штукатур» - 1972 год</a:t>
            </a:r>
            <a:endParaRPr lang="ru-RU" sz="2800" b="1" dirty="0"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3366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pic>
        <p:nvPicPr>
          <p:cNvPr id="1027" name="Picture 3" descr="D:\книга\День комсомола\001 - 00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739" y="421931"/>
            <a:ext cx="4273295" cy="314858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28" name="Picture 4" descr="D:\книга\День комсомола\001 - 002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52257" y="2792846"/>
            <a:ext cx="4449208" cy="340112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7" name="TextBox 6"/>
          <p:cNvSpPr txBox="1"/>
          <p:nvPr/>
        </p:nvSpPr>
        <p:spPr>
          <a:xfrm>
            <a:off x="4702629" y="859971"/>
            <a:ext cx="39297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atin typeface="Monotype Corsiva" pitchFamily="66" charset="0"/>
              </a:rPr>
              <a:t>Поощрение</a:t>
            </a:r>
          </a:p>
          <a:p>
            <a:pPr algn="ctr"/>
            <a:r>
              <a:rPr lang="ru-RU" sz="3600" b="1" dirty="0" smtClean="0">
                <a:latin typeface="Monotype Corsiva" pitchFamily="66" charset="0"/>
              </a:rPr>
              <a:t> лучших  учащихся</a:t>
            </a:r>
            <a:endParaRPr lang="ru-RU" sz="3600" b="1" dirty="0"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336662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 l="5716" t="12020" r="7798" b="27110"/>
          <a:stretch>
            <a:fillRect/>
          </a:stretch>
        </p:blipFill>
        <p:spPr bwMode="auto">
          <a:xfrm>
            <a:off x="1974156" y="805541"/>
            <a:ext cx="5155987" cy="287382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Прямоугольник 3"/>
          <p:cNvSpPr/>
          <p:nvPr/>
        </p:nvSpPr>
        <p:spPr>
          <a:xfrm>
            <a:off x="642257" y="4136572"/>
            <a:ext cx="797922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Коллективы 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Красногорской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средней школы и Пильнинского училища стали зачинателями по пополнению Фонда Мира.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Против войны надо бороться пока она не началась!».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336662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pic>
        <p:nvPicPr>
          <p:cNvPr id="3" name="Рисунок 2" descr="\\Admin\obmen\Шибаева\Новая папка\01 - 000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21829" y="632732"/>
            <a:ext cx="2820081" cy="3950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\\Admin\obmen\Шибаева\Новая папка\01 - 000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61114" y="1760525"/>
            <a:ext cx="2873830" cy="4242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664028" y="642257"/>
            <a:ext cx="3722915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 1985 году учебный корпус, рассчитанный на 480 учащихся, был открыт, чтобы переехать в новое здание, педагоги вместе с учениками много трудились на стройке нового здания, где потом было комфортно работать: светлые классы, появилось новое оборудование, оснащение приборами и многое другое.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336662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pic>
        <p:nvPicPr>
          <p:cNvPr id="3074" name="Picture 2" descr="D:\книга\День комсомола\001 - 0007-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12965" y="1740844"/>
            <a:ext cx="6339840" cy="402945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TextBox 3"/>
          <p:cNvSpPr txBox="1"/>
          <p:nvPr/>
        </p:nvSpPr>
        <p:spPr>
          <a:xfrm>
            <a:off x="653142" y="816429"/>
            <a:ext cx="79683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atin typeface="Monotype Corsiva" pitchFamily="66" charset="0"/>
                <a:cs typeface="Times New Roman" pitchFamily="18" charset="0"/>
              </a:rPr>
              <a:t>На линейке в новом здании</a:t>
            </a:r>
            <a:endParaRPr lang="ru-RU" sz="3600" b="1" dirty="0">
              <a:latin typeface="Monotype Corsiva" pitchFamily="66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336662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1943213" y="-795136"/>
            <a:ext cx="5290460" cy="8230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537891" y="0"/>
            <a:ext cx="815960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 smtClean="0">
                <a:latin typeface="Monotype Corsiva" pitchFamily="66" charset="0"/>
              </a:rPr>
              <a:t>Группа  по профессии </a:t>
            </a:r>
            <a:r>
              <a:rPr lang="ru-RU" sz="3200" b="1" dirty="0" smtClean="0">
                <a:latin typeface="Monotype Corsiva" pitchFamily="66" charset="0"/>
              </a:rPr>
              <a:t>«Радиомонтажник» </a:t>
            </a:r>
            <a:r>
              <a:rPr lang="ru-RU" sz="3200" b="1" dirty="0" smtClean="0">
                <a:latin typeface="Monotype Corsiva" pitchFamily="66" charset="0"/>
              </a:rPr>
              <a:t>- </a:t>
            </a:r>
            <a:r>
              <a:rPr lang="ru-RU" sz="3200" b="1" dirty="0" smtClean="0">
                <a:latin typeface="Monotype Corsiva" pitchFamily="66" charset="0"/>
              </a:rPr>
              <a:t>1985год</a:t>
            </a:r>
            <a:endParaRPr lang="ru-RU" sz="3200" b="1" dirty="0"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336662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pic>
        <p:nvPicPr>
          <p:cNvPr id="3" name="Рисунок 2" descr="C:\Users\ГБОУ СПО ПАПТ\Desktop\кон борт\фото для книги\фото в часть 1 - история\11 молодцов Иван Михайлович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04507" y="950459"/>
            <a:ext cx="2552700" cy="301942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TextBox 3"/>
          <p:cNvSpPr txBox="1"/>
          <p:nvPr/>
        </p:nvSpPr>
        <p:spPr>
          <a:xfrm>
            <a:off x="446315" y="3940629"/>
            <a:ext cx="828402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pPr algn="ctr"/>
            <a:r>
              <a:rPr lang="ru-RU" sz="2800" b="1" dirty="0" smtClean="0">
                <a:latin typeface="Monotype Corsiva" pitchFamily="66" charset="0"/>
              </a:rPr>
              <a:t>Молодцов И.М. </a:t>
            </a:r>
            <a:endParaRPr lang="ru-RU" sz="2800" b="1" dirty="0" smtClean="0">
              <a:latin typeface="Monotype Corsiva" pitchFamily="66" charset="0"/>
            </a:endParaRPr>
          </a:p>
          <a:p>
            <a:pPr algn="ctr"/>
            <a:r>
              <a:rPr lang="ru-RU" sz="2800" b="1" dirty="0" smtClean="0">
                <a:latin typeface="Monotype Corsiva" pitchFamily="66" charset="0"/>
              </a:rPr>
              <a:t>Директор училища в период с 1987 по 1995 годы.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Продолжалось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обустройство учебного корпуса нового здания. Были построены спортивный зал, столовая, актовый зал. В дальнейшем построили здание под гаражи. Появились новые профессии: швея-мотористка, повар, продавец.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336662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468086" y="4299857"/>
            <a:ext cx="8294915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сентябре 1988 г.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Курмышское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СПТУ № 107 присоединяют к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Пильнинскому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ПТУ-56 .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базе СПТУ № 107 продолжали обучать по профессии механизатор широкого профиля.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4" name="Picture 4" descr="C:\Users\ГБОУ СПО ПАПТ\Desktop\IMG_095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5914" y="696687"/>
            <a:ext cx="3846285" cy="288471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125" name="Picture 5" descr="C:\Users\ГБОУ СПО ПАПТ\Desktop\IMG_096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0227" y="707573"/>
            <a:ext cx="3962400" cy="29718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xmlns="" val="23336662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pic>
        <p:nvPicPr>
          <p:cNvPr id="3" name="Рисунок 2" descr="C:\Users\ГБОУ СПО ПАПТ\Desktop\кон борт\фото для книги\фото в часть 1 - история\14 Беспалов Михаил Анатольевич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15079" y="838880"/>
            <a:ext cx="3975100" cy="298132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TextBox 3"/>
          <p:cNvSpPr txBox="1"/>
          <p:nvPr/>
        </p:nvSpPr>
        <p:spPr>
          <a:xfrm>
            <a:off x="555171" y="4093029"/>
            <a:ext cx="81207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Monotype Corsiva" pitchFamily="66" charset="0"/>
                <a:cs typeface="Times New Roman" pitchFamily="18" charset="0"/>
              </a:rPr>
              <a:t>Беспалов М.А.</a:t>
            </a:r>
          </a:p>
          <a:p>
            <a:pPr algn="ctr"/>
            <a:r>
              <a:rPr lang="ru-RU" sz="2400" b="1" dirty="0" smtClean="0">
                <a:latin typeface="Monotype Corsiva" pitchFamily="66" charset="0"/>
                <a:cs typeface="Times New Roman" pitchFamily="18" charset="0"/>
              </a:rPr>
              <a:t>Директор с  1995 года.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 приходом нового руководителя преобразилось здание, повысилось качество учебно-воспитательной работы, значительно улучшилась профессиональная подготовка ребят, был взят курс на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самообеспечение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336662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46315" y="640140"/>
            <a:ext cx="3886199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Новый этап в истории этого образовательного учреждения начался  в 2003 году, когда на основании приказа Министерства образования и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науки   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Нижегородской области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Пильнинское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профессиональное училище № 56 было преобразовано в Пильнинский агропромышленный техникум.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Так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 нашем  районе появилось первое государственное образовательное учреждение среднего профессионального образования.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C:\Users\ГБОУ СПО ПАПТ\Desktop\Приказ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84914" y="804181"/>
            <a:ext cx="3966374" cy="5084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3336662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630555" y="707879"/>
            <a:ext cx="4174436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 smtClean="0"/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Пускай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назад история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листает</a:t>
            </a: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Страницы легендарные свои</a:t>
            </a: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И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память, через годы пролетая,</a:t>
            </a:r>
          </a:p>
          <a:p>
            <a:pPr algn="ct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Нам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восстановит памятные дни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!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71529" y="2708483"/>
            <a:ext cx="4882226" cy="319190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981" r="16036"/>
          <a:stretch/>
        </p:blipFill>
        <p:spPr bwMode="auto">
          <a:xfrm>
            <a:off x="410816" y="668620"/>
            <a:ext cx="2478157" cy="203986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 descr="\\Admin\obmen\Шибаева\Герб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44139" y="668619"/>
            <a:ext cx="1794276" cy="222783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3366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8193" name="Rectangle 1"/>
          <p:cNvSpPr>
            <a:spLocks noChangeArrowheads="1"/>
          </p:cNvSpPr>
          <p:nvPr/>
        </p:nvSpPr>
        <p:spPr bwMode="auto">
          <a:xfrm>
            <a:off x="500743" y="3842658"/>
            <a:ext cx="8175172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  2004 по 2015 годы  техникум сотрудничает с Нижегородской сельскохозяйственной академией, в которой получили высшее профессиональное образование 350 человек.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2005 году техникум    становится экспериментальной площадкой        по реализации российско-британского проекта «Модернизация системы повышения квалификации и переподготовки педагогических работников с использованием дистанционного обучения».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C:\Users\ГБОУ СПО ПАПТ\Desktop\книга\фото для книги\23курсовая подготовка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71626" y="750434"/>
            <a:ext cx="4149090" cy="296227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xmlns="" val="23336662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pic>
        <p:nvPicPr>
          <p:cNvPr id="3" name="Рисунок 2" descr="C:\Users\ГБОУ СПО ПАПТ\Desktop\кон борт\фото для книги\фото в часть 1 - история\21 учебный центр уразовка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75151" y="2765651"/>
            <a:ext cx="4276725" cy="282892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Прямоугольник 3"/>
          <p:cNvSpPr/>
          <p:nvPr/>
        </p:nvSpPr>
        <p:spPr>
          <a:xfrm>
            <a:off x="457200" y="634111"/>
            <a:ext cx="828402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 1 июня 2011 года  открылся филиал в деревне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Актуково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Краснооктябрьского района. Открытие филиала обусловлено потребностью Краснооктябрьского района в рабочих кадрах. На основании приказа директора ГБОУ ПАПТ от 03.07.2015 г. № 64/1 филиал был реорганизован в структурное подразделение учебный центр «Уразовка»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336662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10241" name="Rectangle 1"/>
          <p:cNvSpPr>
            <a:spLocks noChangeArrowheads="1"/>
          </p:cNvSpPr>
          <p:nvPr/>
        </p:nvSpPr>
        <p:spPr bwMode="auto">
          <a:xfrm>
            <a:off x="478971" y="707571"/>
            <a:ext cx="4147457" cy="535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286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октябре 2012 году открыт Центр развития предпринимательства в формате пункта технического обслуживания и осмотра автотранспортных средств. Другим новшеством является внедрение в процесс обучения инновационной образовательной программы «Основы построения бизнеса».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2286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2013 году был создан Партнерский Совет. Данный орган необходим для дальнейшего развития государственно-общественных форм управления в сфере среднего профессионального образования, поддержки мероприятий по развитию образовательного процесса в техникуме, привлечения руководства предприятий реального сектора экономики к подготовке специалистов.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 descr="D:\день поля\DSC01949.JPG"/>
          <p:cNvPicPr>
            <a:picLocks noChangeAspect="1" noChangeArrowheads="1"/>
          </p:cNvPicPr>
          <p:nvPr/>
        </p:nvPicPr>
        <p:blipFill>
          <a:blip r:embed="rId3" cstate="print"/>
          <a:srcRect l="4468"/>
          <a:stretch>
            <a:fillRect/>
          </a:stretch>
        </p:blipFill>
        <p:spPr bwMode="auto">
          <a:xfrm>
            <a:off x="4887685" y="631371"/>
            <a:ext cx="3646715" cy="2862943"/>
          </a:xfrm>
          <a:prstGeom prst="rect">
            <a:avLst/>
          </a:prstGeom>
          <a:noFill/>
        </p:spPr>
      </p:pic>
      <p:pic>
        <p:nvPicPr>
          <p:cNvPr id="6" name="Рисунок 5" descr="D:\фото техникум все\DSCF664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5914" y="3461658"/>
            <a:ext cx="3679372" cy="2619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3336662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pic>
        <p:nvPicPr>
          <p:cNvPr id="4" name="Рисунок 3" descr="D:\книга\фото для книги\фото в воспоминания\8 международный слет ветеранов 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5840" y="2691493"/>
            <a:ext cx="4453618" cy="32303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ttp://nne.ru/wp-content/uploads/2016/03/101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55029" y="674233"/>
            <a:ext cx="3862387" cy="2776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39486" y="0"/>
            <a:ext cx="87085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atin typeface="Monotype Corsiva" pitchFamily="66" charset="0"/>
              </a:rPr>
              <a:t>Воспитательная работа</a:t>
            </a:r>
            <a:endParaRPr lang="ru-RU" sz="3600" b="1" dirty="0">
              <a:latin typeface="Monotype Corsiva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9229" y="2220686"/>
            <a:ext cx="4408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Участники международного слета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05400" y="3646714"/>
            <a:ext cx="3548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Ушаковские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сборы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336662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3029" y="130629"/>
            <a:ext cx="85017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Monotype Corsiva" pitchFamily="66" charset="0"/>
              </a:rPr>
              <a:t>Краеведческая работа</a:t>
            </a:r>
            <a:endParaRPr lang="ru-RU" sz="3200" b="1" dirty="0">
              <a:latin typeface="Monotype Corsiva" pitchFamily="66" charset="0"/>
            </a:endParaRPr>
          </a:p>
        </p:txBody>
      </p:sp>
      <p:pic>
        <p:nvPicPr>
          <p:cNvPr id="4" name="Рисунок 3" descr="\\Admin\obmen\Шибаева\1 - 000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1371" y="824032"/>
            <a:ext cx="3537857" cy="515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\\Admin\obmen\Шибаева\1 - 000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85657" y="914400"/>
            <a:ext cx="3428999" cy="4898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3336662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6314" y="152400"/>
            <a:ext cx="84255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Monotype Corsiva" pitchFamily="66" charset="0"/>
              </a:rPr>
              <a:t>Наши гости</a:t>
            </a:r>
            <a:endParaRPr lang="ru-RU" sz="3200" b="1" dirty="0">
              <a:latin typeface="Monotype Corsiva" pitchFamily="66" charset="0"/>
            </a:endParaRPr>
          </a:p>
        </p:txBody>
      </p:sp>
      <p:pic>
        <p:nvPicPr>
          <p:cNvPr id="4" name="Рисунок 3" descr="D:\фотографии\гости\DSC00316.JPG"/>
          <p:cNvPicPr/>
          <p:nvPr/>
        </p:nvPicPr>
        <p:blipFill>
          <a:blip r:embed="rId3" cstate="print"/>
          <a:srcRect l="7888" r="3892" b="11495"/>
          <a:stretch>
            <a:fillRect/>
          </a:stretch>
        </p:blipFill>
        <p:spPr bwMode="auto">
          <a:xfrm>
            <a:off x="283028" y="587147"/>
            <a:ext cx="3124200" cy="2351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D:\фотографии\гости\DSC00186.JPG"/>
          <p:cNvPicPr/>
          <p:nvPr/>
        </p:nvPicPr>
        <p:blipFill>
          <a:blip r:embed="rId4" cstate="print"/>
          <a:srcRect l="15790" t="6871" r="18104" b="24618"/>
          <a:stretch>
            <a:fillRect/>
          </a:stretch>
        </p:blipFill>
        <p:spPr bwMode="auto">
          <a:xfrm>
            <a:off x="3363686" y="2155371"/>
            <a:ext cx="2939142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D:\фотографии\гости\DSC00190.JPG"/>
          <p:cNvPicPr/>
          <p:nvPr/>
        </p:nvPicPr>
        <p:blipFill>
          <a:blip r:embed="rId5" cstate="print"/>
          <a:srcRect l="16387" t="6250" b="13393"/>
          <a:stretch>
            <a:fillRect/>
          </a:stretch>
        </p:blipFill>
        <p:spPr bwMode="auto">
          <a:xfrm>
            <a:off x="6368143" y="3037114"/>
            <a:ext cx="2301647" cy="2939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3336662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38913" name="Rectangle 1"/>
          <p:cNvSpPr>
            <a:spLocks noChangeArrowheads="1"/>
          </p:cNvSpPr>
          <p:nvPr/>
        </p:nvSpPr>
        <p:spPr bwMode="auto">
          <a:xfrm>
            <a:off x="1447800" y="3788228"/>
            <a:ext cx="2035629" cy="2092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286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50-летие - это веха историческая. Много за это время сделано, пережито, достигнуто. </a:t>
            </a:r>
            <a:r>
              <a:rPr kumimoji="0" lang="ru-RU" sz="1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Более 10 тысяч квалифицированных рабочих и специалистов – вот результат пройденного пути. </a:t>
            </a:r>
          </a:p>
          <a:p>
            <a:pPr marL="0" marR="0" lvl="0" indent="2286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Здесь они получали свои первые практические навыки в профессии, формировали жизненные идеалы. </a:t>
            </a:r>
          </a:p>
          <a:p>
            <a:pPr marL="0" marR="0" lvl="0" indent="2286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Техникум гордится своими выпускниками.</a:t>
            </a: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8915" name="Picture 3" descr="http://gbouspopapt.ucoz.ru/slajd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562654"/>
            <a:ext cx="8501743" cy="5489803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39487" y="0"/>
            <a:ext cx="853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Monotype Corsiva" pitchFamily="66" charset="0"/>
              </a:rPr>
              <a:t>Техникум сегодня</a:t>
            </a:r>
            <a:endParaRPr lang="ru-RU" sz="3200" b="1" dirty="0"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336662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99048" y="-152400"/>
            <a:ext cx="9343048" cy="7010400"/>
          </a:xfrm>
          <a:prstGeom prst="rect">
            <a:avLst/>
          </a:prstGeom>
        </p:spPr>
      </p:pic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315686" y="1391809"/>
            <a:ext cx="3831771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5686" y="668753"/>
            <a:ext cx="3943079" cy="294908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993"/>
          <a:stretch/>
        </p:blipFill>
        <p:spPr bwMode="auto">
          <a:xfrm>
            <a:off x="4472476" y="3047998"/>
            <a:ext cx="4065353" cy="284405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98504" y="861391"/>
            <a:ext cx="393932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latin typeface="Monotype Corsiva" pitchFamily="66" charset="0"/>
                <a:cs typeface="Times New Roman" pitchFamily="18" charset="0"/>
              </a:rPr>
              <a:t>Пильна.</a:t>
            </a:r>
          </a:p>
          <a:p>
            <a:pPr algn="ctr"/>
            <a:r>
              <a:rPr lang="ru-RU" sz="4400" b="1" dirty="0" smtClean="0">
                <a:latin typeface="Monotype Corsiva" pitchFamily="66" charset="0"/>
                <a:cs typeface="Times New Roman" pitchFamily="18" charset="0"/>
              </a:rPr>
              <a:t>60-е годы </a:t>
            </a:r>
            <a:r>
              <a:rPr lang="en-US" sz="4400" b="1" dirty="0" smtClean="0">
                <a:latin typeface="Monotype Corsiva" pitchFamily="66" charset="0"/>
                <a:cs typeface="Times New Roman" pitchFamily="18" charset="0"/>
              </a:rPr>
              <a:t>xx</a:t>
            </a:r>
            <a:r>
              <a:rPr lang="ru-RU" sz="4400" b="1" dirty="0" smtClean="0">
                <a:latin typeface="Monotype Corsiva" pitchFamily="66" charset="0"/>
                <a:cs typeface="Times New Roman" pitchFamily="18" charset="0"/>
              </a:rPr>
              <a:t> века</a:t>
            </a:r>
            <a:endParaRPr lang="ru-RU" sz="4400" b="1" dirty="0">
              <a:latin typeface="Monotype Corsiva" pitchFamily="66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3366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99048" y="-152400"/>
            <a:ext cx="9343048" cy="7010400"/>
          </a:xfrm>
          <a:prstGeom prst="rect">
            <a:avLst/>
          </a:prstGeom>
        </p:spPr>
      </p:pic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315686" y="1391809"/>
            <a:ext cx="3831771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5686" y="767054"/>
            <a:ext cx="3884845" cy="258574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028" r="6805"/>
          <a:stretch/>
        </p:blipFill>
        <p:spPr bwMode="auto">
          <a:xfrm>
            <a:off x="4293704" y="3187458"/>
            <a:ext cx="4015032" cy="269467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293704" y="1060174"/>
            <a:ext cx="4426225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atin typeface="Monotype Corsiva" pitchFamily="66" charset="0"/>
              </a:rPr>
              <a:t>г. Горький</a:t>
            </a:r>
          </a:p>
          <a:p>
            <a:pPr algn="ctr"/>
            <a:r>
              <a:rPr lang="ru-RU" sz="4000" b="1" dirty="0">
                <a:latin typeface="Monotype Corsiva" pitchFamily="66" charset="0"/>
              </a:rPr>
              <a:t> 60-е годы </a:t>
            </a:r>
            <a:r>
              <a:rPr lang="en-US" sz="4000" b="1" dirty="0">
                <a:latin typeface="Monotype Corsiva" pitchFamily="66" charset="0"/>
              </a:rPr>
              <a:t>xx </a:t>
            </a:r>
            <a:r>
              <a:rPr lang="ru-RU" sz="4000" b="1" dirty="0">
                <a:latin typeface="Monotype Corsiva" pitchFamily="66" charset="0"/>
              </a:rPr>
              <a:t>века</a:t>
            </a: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58673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99048" y="-152400"/>
            <a:ext cx="9343048" cy="7010400"/>
          </a:xfrm>
          <a:prstGeom prst="rect">
            <a:avLst/>
          </a:prstGeom>
        </p:spPr>
      </p:pic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315686" y="1391809"/>
            <a:ext cx="3831771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5686" y="645333"/>
            <a:ext cx="3713928" cy="364611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47456" y="2468388"/>
            <a:ext cx="4810125" cy="3676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472476" y="821635"/>
            <a:ext cx="394265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atin typeface="Monotype Corsiva" pitchFamily="66" charset="0"/>
              </a:rPr>
              <a:t>Старое </a:t>
            </a:r>
          </a:p>
          <a:p>
            <a:pPr algn="ctr"/>
            <a:r>
              <a:rPr lang="ru-RU" sz="4000" b="1" dirty="0" smtClean="0">
                <a:latin typeface="Monotype Corsiva" pitchFamily="66" charset="0"/>
              </a:rPr>
              <a:t>здание училища</a:t>
            </a:r>
            <a:endParaRPr lang="ru-RU" sz="4000" b="1" dirty="0">
              <a:latin typeface="Monotype Corsiva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6829" y="4321629"/>
            <a:ext cx="418011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Директор -  Горшков А.И.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Районным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строительным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организациям остро нужны были рабочие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строительных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специальностей -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каменщики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сантехники, штукатуры-маляры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469626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7200" y="653144"/>
            <a:ext cx="82949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69233" y="2818474"/>
            <a:ext cx="4164013" cy="301148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7218" y="683657"/>
            <a:ext cx="2819810" cy="374256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750366" y="1656443"/>
            <a:ext cx="50017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Monotype Corsiva" pitchFamily="66" charset="0"/>
              </a:rPr>
              <a:t>На уроке </a:t>
            </a:r>
          </a:p>
          <a:p>
            <a:pPr algn="ctr"/>
            <a:r>
              <a:rPr lang="ru-RU" sz="2800" b="1" dirty="0" smtClean="0">
                <a:latin typeface="Monotype Corsiva" pitchFamily="66" charset="0"/>
              </a:rPr>
              <a:t>теоретического обучения</a:t>
            </a:r>
            <a:endParaRPr lang="ru-RU" sz="2800" b="1" dirty="0">
              <a:latin typeface="Monotype Corsiva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47218" y="4797287"/>
            <a:ext cx="31031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Monotype Corsiva" pitchFamily="66" charset="0"/>
              </a:rPr>
              <a:t>Первый выпускник </a:t>
            </a:r>
          </a:p>
          <a:p>
            <a:pPr algn="ctr"/>
            <a:r>
              <a:rPr lang="ru-RU" sz="2800" b="1" dirty="0" smtClean="0">
                <a:latin typeface="Monotype Corsiva" pitchFamily="66" charset="0"/>
              </a:rPr>
              <a:t>Терентьев В.</a:t>
            </a:r>
            <a:endParaRPr lang="ru-RU" sz="2800" b="1" dirty="0"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3366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99048" y="-152400"/>
            <a:ext cx="9343048" cy="7010400"/>
          </a:xfrm>
          <a:prstGeom prst="rect">
            <a:avLst/>
          </a:prstGeom>
        </p:spPr>
      </p:pic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315686" y="1391809"/>
            <a:ext cx="3831771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45548" y="260735"/>
            <a:ext cx="4193006" cy="3870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47457" y="2946125"/>
            <a:ext cx="4438649" cy="2994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88903" y="2195912"/>
            <a:ext cx="47840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3600" b="1" dirty="0" smtClean="0">
                <a:latin typeface="Monotype Corsiva" pitchFamily="66" charset="0"/>
              </a:rPr>
              <a:t>Субботник  в общежитии</a:t>
            </a:r>
            <a:endParaRPr lang="ru-RU" sz="3600" b="1" dirty="0">
              <a:latin typeface="Monotype Corsiva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5686" y="4131089"/>
            <a:ext cx="38317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atin typeface="Monotype Corsiva" pitchFamily="66" charset="0"/>
              </a:rPr>
              <a:t>На  линейке </a:t>
            </a:r>
            <a:endParaRPr lang="ru-RU" sz="3600" b="1" dirty="0"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57312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44999" y="692495"/>
            <a:ext cx="2754651" cy="357002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2771" y="4256314"/>
            <a:ext cx="83384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Monotype Corsiva" pitchFamily="66" charset="0"/>
                <a:cs typeface="Times New Roman" pitchFamily="18" charset="0"/>
              </a:rPr>
              <a:t>Фролов А.М. </a:t>
            </a:r>
            <a:endParaRPr lang="ru-RU" sz="2800" b="1" dirty="0" smtClean="0">
              <a:latin typeface="Monotype Corsiva" pitchFamily="66" charset="0"/>
              <a:cs typeface="Times New Roman" pitchFamily="18" charset="0"/>
            </a:endParaRPr>
          </a:p>
          <a:p>
            <a:pPr algn="ctr"/>
            <a:r>
              <a:rPr lang="ru-RU" sz="2800" b="1" dirty="0" smtClean="0">
                <a:latin typeface="Monotype Corsiva" pitchFamily="66" charset="0"/>
                <a:cs typeface="Times New Roman" pitchFamily="18" charset="0"/>
              </a:rPr>
              <a:t>директор училища </a:t>
            </a:r>
            <a:r>
              <a:rPr lang="ru-RU" sz="2800" b="1" dirty="0" smtClean="0">
                <a:latin typeface="Monotype Corsiva" pitchFamily="66" charset="0"/>
                <a:cs typeface="Times New Roman" pitchFamily="18" charset="0"/>
              </a:rPr>
              <a:t>с 1972 по 1974 г.</a:t>
            </a:r>
          </a:p>
          <a:p>
            <a:pPr algn="ct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 это время училище продолжало готовить специалистов для строительных организаций. </a:t>
            </a:r>
          </a:p>
        </p:txBody>
      </p:sp>
    </p:spTree>
    <p:extLst>
      <p:ext uri="{BB962C8B-B14F-4D97-AF65-F5344CB8AC3E}">
        <p14:creationId xmlns:p14="http://schemas.microsoft.com/office/powerpoint/2010/main" xmlns="" val="233366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pic>
        <p:nvPicPr>
          <p:cNvPr id="3" name="Рисунок 2" descr="C:\Users\ГБОУ СПО ПАПТ\Desktop\книга\фото для книги\фото в воспоминания\1 1975 год - педагогический коллектив.jpg"/>
          <p:cNvPicPr/>
          <p:nvPr/>
        </p:nvPicPr>
        <p:blipFill>
          <a:blip r:embed="rId3"/>
          <a:srcRect l="43797" r="43707" b="26289"/>
          <a:stretch>
            <a:fillRect/>
          </a:stretch>
        </p:blipFill>
        <p:spPr bwMode="auto">
          <a:xfrm>
            <a:off x="3537857" y="913038"/>
            <a:ext cx="2113190" cy="310378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TextBox 3"/>
          <p:cNvSpPr txBox="1"/>
          <p:nvPr/>
        </p:nvSpPr>
        <p:spPr>
          <a:xfrm>
            <a:off x="544286" y="4060371"/>
            <a:ext cx="8229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 smtClean="0">
                <a:latin typeface="Monotype Corsiva" pitchFamily="66" charset="0"/>
              </a:rPr>
              <a:t>Лачугин</a:t>
            </a:r>
            <a:r>
              <a:rPr lang="ru-RU" sz="2400" b="1" dirty="0" smtClean="0">
                <a:latin typeface="Monotype Corsiva" pitchFamily="66" charset="0"/>
              </a:rPr>
              <a:t> В.М.</a:t>
            </a:r>
          </a:p>
          <a:p>
            <a:pPr algn="ctr"/>
            <a:r>
              <a:rPr lang="ru-RU" sz="2400" b="1" dirty="0" smtClean="0">
                <a:latin typeface="Monotype Corsiva" pitchFamily="66" charset="0"/>
              </a:rPr>
              <a:t>Директор с 1974 по 1987 годы.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Району были нужны радиомонтажники, оптики,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автослесари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 токари и учебное заведение  стало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готовить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таких специалистов со сроком  обучения  3 года.</a:t>
            </a: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3366625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481</TotalTime>
  <Words>619</Words>
  <Application>Microsoft Office PowerPoint</Application>
  <PresentationFormat>Экран (4:3)</PresentationFormat>
  <Paragraphs>85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Михаил Горяйнов</dc:creator>
  <cp:lastModifiedBy>ГБОУ СПО ПАПТ</cp:lastModifiedBy>
  <cp:revision>51</cp:revision>
  <dcterms:created xsi:type="dcterms:W3CDTF">2013-11-19T05:52:05Z</dcterms:created>
  <dcterms:modified xsi:type="dcterms:W3CDTF">2016-04-29T11:47:08Z</dcterms:modified>
</cp:coreProperties>
</file>