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323" r:id="rId4"/>
    <p:sldId id="316" r:id="rId5"/>
    <p:sldId id="315" r:id="rId6"/>
    <p:sldId id="275" r:id="rId7"/>
    <p:sldId id="317" r:id="rId8"/>
    <p:sldId id="294" r:id="rId9"/>
    <p:sldId id="295" r:id="rId10"/>
    <p:sldId id="296" r:id="rId11"/>
    <p:sldId id="306" r:id="rId12"/>
    <p:sldId id="307" r:id="rId13"/>
    <p:sldId id="308" r:id="rId14"/>
    <p:sldId id="309" r:id="rId15"/>
    <p:sldId id="310" r:id="rId16"/>
    <p:sldId id="270" r:id="rId17"/>
    <p:sldId id="268" r:id="rId18"/>
    <p:sldId id="312" r:id="rId19"/>
    <p:sldId id="280" r:id="rId20"/>
    <p:sldId id="285" r:id="rId21"/>
    <p:sldId id="320" r:id="rId22"/>
    <p:sldId id="262" r:id="rId23"/>
    <p:sldId id="324" r:id="rId24"/>
    <p:sldId id="273" r:id="rId25"/>
    <p:sldId id="27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2703"/>
    <a:srgbClr val="A9915D"/>
    <a:srgbClr val="AD9861"/>
    <a:srgbClr val="8A733F"/>
    <a:srgbClr val="FCFCE9"/>
    <a:srgbClr val="F5F1BF"/>
    <a:srgbClr val="B39E67"/>
    <a:srgbClr val="D3B255"/>
    <a:srgbClr val="0C40AA"/>
    <a:srgbClr val="72A0D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 varScale="1">
        <p:scale>
          <a:sx n="90" d="100"/>
          <a:sy n="90" d="100"/>
        </p:scale>
        <p:origin x="-90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80953" y="2751281"/>
            <a:ext cx="7509685" cy="2041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7600"/>
              </a:lnSpc>
            </a:pPr>
            <a:r>
              <a:rPr lang="ru-RU" sz="5400" b="1" dirty="0" smtClean="0">
                <a:ln w="19050">
                  <a:solidFill>
                    <a:srgbClr val="712703"/>
                  </a:solidFill>
                </a:ln>
                <a:gradFill flip="none" rotWithShape="1">
                  <a:gsLst>
                    <a:gs pos="0">
                      <a:srgbClr val="B39E67"/>
                    </a:gs>
                    <a:gs pos="42000">
                      <a:srgbClr val="F5F1BF"/>
                    </a:gs>
                    <a:gs pos="83000">
                      <a:srgbClr val="A9915D"/>
                    </a:gs>
                    <a:gs pos="100000">
                      <a:srgbClr val="8A733F"/>
                    </a:gs>
                  </a:gsLst>
                  <a:lin ang="0" scaled="1"/>
                  <a:tileRect/>
                </a:gradFill>
                <a:effectLst>
                  <a:glow rad="63500">
                    <a:schemeClr val="accent4">
                      <a:alpha val="40000"/>
                    </a:schemeClr>
                  </a:glow>
                </a:effectLst>
                <a:latin typeface="Lobster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Детское краеведение</a:t>
            </a:r>
          </a:p>
          <a:p>
            <a:pPr algn="ctr">
              <a:lnSpc>
                <a:spcPts val="7600"/>
              </a:lnSpc>
            </a:pPr>
            <a:r>
              <a:rPr lang="ru-RU" sz="5400" b="1" dirty="0" smtClean="0">
                <a:ln w="19050">
                  <a:solidFill>
                    <a:srgbClr val="712703"/>
                  </a:solidFill>
                </a:ln>
                <a:gradFill flip="none" rotWithShape="1">
                  <a:gsLst>
                    <a:gs pos="0">
                      <a:srgbClr val="B39E67"/>
                    </a:gs>
                    <a:gs pos="42000">
                      <a:srgbClr val="F5F1BF"/>
                    </a:gs>
                    <a:gs pos="83000">
                      <a:srgbClr val="A9915D"/>
                    </a:gs>
                    <a:gs pos="100000">
                      <a:srgbClr val="8A733F"/>
                    </a:gs>
                  </a:gsLst>
                  <a:lin ang="0" scaled="1"/>
                  <a:tileRect/>
                </a:gradFill>
                <a:effectLst>
                  <a:glow rad="63500">
                    <a:schemeClr val="accent4">
                      <a:alpha val="40000"/>
                    </a:schemeClr>
                  </a:glow>
                </a:effectLst>
                <a:latin typeface="Lobster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Спасского района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5152" y="393405"/>
            <a:ext cx="75597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12703"/>
                </a:solidFill>
                <a:latin typeface="Lobster"/>
              </a:rPr>
              <a:t>Муниципальное бюджетное </a:t>
            </a:r>
          </a:p>
          <a:p>
            <a:pPr algn="ctr"/>
            <a:r>
              <a:rPr lang="ru-RU" b="1" dirty="0" smtClean="0">
                <a:solidFill>
                  <a:srgbClr val="712703"/>
                </a:solidFill>
                <a:latin typeface="Lobster"/>
              </a:rPr>
              <a:t>общеобразовательное учреждение </a:t>
            </a:r>
          </a:p>
          <a:p>
            <a:pPr algn="ctr"/>
            <a:r>
              <a:rPr lang="ru-RU" b="1" dirty="0" err="1" smtClean="0">
                <a:solidFill>
                  <a:srgbClr val="712703"/>
                </a:solidFill>
                <a:latin typeface="Lobster"/>
              </a:rPr>
              <a:t>Вазьянская</a:t>
            </a:r>
            <a:r>
              <a:rPr lang="ru-RU" b="1" dirty="0" smtClean="0">
                <a:solidFill>
                  <a:srgbClr val="712703"/>
                </a:solidFill>
                <a:latin typeface="Lobster"/>
              </a:rPr>
              <a:t> средняя школа им. З.И. </a:t>
            </a:r>
            <a:r>
              <a:rPr lang="ru-RU" b="1" dirty="0" err="1" smtClean="0">
                <a:solidFill>
                  <a:srgbClr val="712703"/>
                </a:solidFill>
                <a:latin typeface="Lobster"/>
              </a:rPr>
              <a:t>Афониной</a:t>
            </a:r>
            <a:r>
              <a:rPr lang="ru-RU" b="1" dirty="0" smtClean="0">
                <a:solidFill>
                  <a:srgbClr val="712703"/>
                </a:solidFill>
                <a:latin typeface="Lobster"/>
              </a:rPr>
              <a:t> </a:t>
            </a:r>
          </a:p>
          <a:p>
            <a:pPr algn="ctr"/>
            <a:r>
              <a:rPr lang="ru-RU" i="1" dirty="0" smtClean="0">
                <a:solidFill>
                  <a:srgbClr val="712703"/>
                </a:solidFill>
                <a:latin typeface="Lobster"/>
              </a:rPr>
              <a:t>Спасского района </a:t>
            </a:r>
            <a:r>
              <a:rPr lang="ru-RU" i="1" dirty="0" err="1" smtClean="0">
                <a:solidFill>
                  <a:srgbClr val="712703"/>
                </a:solidFill>
                <a:latin typeface="Lobster"/>
              </a:rPr>
              <a:t>Нижегродской</a:t>
            </a:r>
            <a:r>
              <a:rPr lang="ru-RU" i="1" dirty="0" smtClean="0">
                <a:solidFill>
                  <a:srgbClr val="712703"/>
                </a:solidFill>
                <a:latin typeface="Lobster"/>
              </a:rPr>
              <a:t> области</a:t>
            </a:r>
          </a:p>
          <a:p>
            <a:pPr algn="ctr"/>
            <a:r>
              <a:rPr lang="ru-RU" dirty="0" smtClean="0">
                <a:solidFill>
                  <a:srgbClr val="712703"/>
                </a:solidFill>
                <a:latin typeface="Lobster"/>
              </a:rPr>
              <a:t>Рождественские чтения </a:t>
            </a:r>
            <a:r>
              <a:rPr lang="ru-RU" dirty="0" err="1" smtClean="0">
                <a:solidFill>
                  <a:srgbClr val="712703"/>
                </a:solidFill>
                <a:latin typeface="Lobster"/>
              </a:rPr>
              <a:t>Лысковской</a:t>
            </a:r>
            <a:r>
              <a:rPr lang="ru-RU" dirty="0" smtClean="0">
                <a:solidFill>
                  <a:srgbClr val="712703"/>
                </a:solidFill>
                <a:latin typeface="Lobster"/>
              </a:rPr>
              <a:t> епархии </a:t>
            </a:r>
          </a:p>
          <a:p>
            <a:pPr algn="ctr"/>
            <a:r>
              <a:rPr lang="ru-RU" i="1" dirty="0" smtClean="0">
                <a:solidFill>
                  <a:srgbClr val="712703"/>
                </a:solidFill>
                <a:latin typeface="Lobster"/>
              </a:rPr>
              <a:t>секция краеведов</a:t>
            </a:r>
          </a:p>
          <a:p>
            <a:pPr algn="ctr"/>
            <a:r>
              <a:rPr lang="ru-RU" sz="2000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bster"/>
              </a:rPr>
              <a:t>«</a:t>
            </a:r>
            <a:r>
              <a:rPr lang="ru-RU" sz="3200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bster"/>
              </a:rPr>
              <a:t>1917-2017</a:t>
            </a:r>
            <a:r>
              <a:rPr lang="ru-RU" sz="2000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bster"/>
              </a:rPr>
              <a:t>г.г.: уроки столетия»</a:t>
            </a:r>
            <a:endParaRPr lang="ru-RU" sz="2000" b="1" dirty="0">
              <a:solidFill>
                <a:srgbClr val="7127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obst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8019" y="4976036"/>
            <a:ext cx="540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Автор: Морозова О.П. учитель истории</a:t>
            </a:r>
          </a:p>
          <a:p>
            <a:pPr algn="ctr"/>
            <a:r>
              <a:rPr lang="ru-RU" i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</a:t>
            </a:r>
            <a:r>
              <a:rPr lang="ru-RU" i="1" dirty="0" err="1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Вазьянской</a:t>
            </a:r>
            <a:r>
              <a:rPr lang="ru-RU" i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средней школы им. </a:t>
            </a:r>
            <a:r>
              <a:rPr lang="ru-RU" i="1" dirty="0" err="1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З.И.Афониной</a:t>
            </a:r>
            <a:endParaRPr lang="ru-RU" i="1" dirty="0">
              <a:solidFill>
                <a:srgbClr val="7127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8474" y="5932967"/>
            <a:ext cx="2073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712703"/>
                </a:solidFill>
              </a:rPr>
              <a:t>с.Вазьянка</a:t>
            </a:r>
            <a:r>
              <a:rPr lang="ru-RU" dirty="0" smtClean="0">
                <a:solidFill>
                  <a:srgbClr val="712703"/>
                </a:solidFill>
              </a:rPr>
              <a:t> 2016</a:t>
            </a:r>
            <a:endParaRPr lang="ru-RU" dirty="0">
              <a:solidFill>
                <a:srgbClr val="71270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Формы работы:</a:t>
            </a:r>
            <a:endParaRPr lang="ru-RU" b="1" dirty="0">
              <a:solidFill>
                <a:srgbClr val="7127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6176" y="1556792"/>
            <a:ext cx="7776951" cy="4234233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>
                <a:solidFill>
                  <a:srgbClr val="712703"/>
                </a:solidFill>
              </a:rPr>
              <a:t>Научно-практическая конференция «Мой Спасский край – Святой Руси начало»,</a:t>
            </a:r>
          </a:p>
          <a:p>
            <a:r>
              <a:rPr lang="ru-RU" sz="2800" dirty="0" smtClean="0">
                <a:solidFill>
                  <a:srgbClr val="712703"/>
                </a:solidFill>
              </a:rPr>
              <a:t>Активное сотрудничество с социумом,</a:t>
            </a:r>
          </a:p>
          <a:p>
            <a:r>
              <a:rPr lang="ru-RU" sz="2800" dirty="0" smtClean="0">
                <a:solidFill>
                  <a:srgbClr val="712703"/>
                </a:solidFill>
              </a:rPr>
              <a:t>Фотоконкурсы,</a:t>
            </a:r>
          </a:p>
          <a:p>
            <a:r>
              <a:rPr lang="ru-RU" sz="2800" dirty="0" smtClean="0">
                <a:solidFill>
                  <a:srgbClr val="712703"/>
                </a:solidFill>
              </a:rPr>
              <a:t>Викторины,</a:t>
            </a:r>
          </a:p>
          <a:p>
            <a:r>
              <a:rPr lang="ru-RU" sz="2800" dirty="0" smtClean="0">
                <a:solidFill>
                  <a:srgbClr val="712703"/>
                </a:solidFill>
              </a:rPr>
              <a:t>Экскурсии в музеи и на природу,</a:t>
            </a:r>
          </a:p>
          <a:p>
            <a:r>
              <a:rPr lang="ru-RU" sz="2800" dirty="0" smtClean="0">
                <a:solidFill>
                  <a:srgbClr val="712703"/>
                </a:solidFill>
              </a:rPr>
              <a:t>Мастер-классы,</a:t>
            </a:r>
          </a:p>
          <a:p>
            <a:r>
              <a:rPr lang="ru-RU" sz="2800" dirty="0" smtClean="0">
                <a:solidFill>
                  <a:srgbClr val="712703"/>
                </a:solidFill>
              </a:rPr>
              <a:t>Обмен опытом,</a:t>
            </a:r>
          </a:p>
          <a:p>
            <a:r>
              <a:rPr lang="ru-RU" sz="2800" dirty="0" smtClean="0">
                <a:solidFill>
                  <a:srgbClr val="712703"/>
                </a:solidFill>
              </a:rPr>
              <a:t>Исследовательские акции,</a:t>
            </a:r>
          </a:p>
          <a:p>
            <a:r>
              <a:rPr lang="ru-RU" sz="2800" dirty="0" smtClean="0">
                <a:solidFill>
                  <a:srgbClr val="712703"/>
                </a:solidFill>
              </a:rPr>
              <a:t>Проектная и исследовательская деятельность.</a:t>
            </a:r>
            <a:endParaRPr lang="ru-RU" sz="2800" dirty="0">
              <a:solidFill>
                <a:srgbClr val="7127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470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16982"/>
            <a:ext cx="9300395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Активное сотрудничество </a:t>
            </a:r>
            <a:br>
              <a:rPr lang="ru-RU" altLang="ru-RU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Воротынским экскурсионным бюро</a:t>
            </a:r>
            <a:br>
              <a:rPr lang="ru-RU" altLang="ru-RU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«Родной край»</a:t>
            </a:r>
            <a:endParaRPr lang="ru-RU" altLang="ru-RU" b="1" dirty="0">
              <a:solidFill>
                <a:srgbClr val="7127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3540" name="Picture 4" descr="IMG_264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994657" y="2329885"/>
            <a:ext cx="5486400" cy="42091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3541" name="Picture 5" descr="IMG_26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891" y="2325275"/>
            <a:ext cx="3157299" cy="420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3542" name="Picture 6" descr="IMG_166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5" t="9393" r="3806" b="11472"/>
          <a:stretch>
            <a:fillRect/>
          </a:stretch>
        </p:blipFill>
        <p:spPr bwMode="auto">
          <a:xfrm>
            <a:off x="4638237" y="4681502"/>
            <a:ext cx="2879725" cy="188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3543" name="Picture 7" descr="IMG_264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99" t="8267" r="4834" b="8997"/>
          <a:stretch>
            <a:fillRect/>
          </a:stretch>
        </p:blipFill>
        <p:spPr bwMode="auto">
          <a:xfrm>
            <a:off x="1144971" y="5006483"/>
            <a:ext cx="2232025" cy="159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447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637" y="257275"/>
            <a:ext cx="9012363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областных краеведческих олимпиадах</a:t>
            </a:r>
            <a:endParaRPr lang="ru-RU" b="1" dirty="0">
              <a:solidFill>
                <a:srgbClr val="7127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P101007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43608" y="1484784"/>
            <a:ext cx="6768752" cy="507579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2622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5640" y="246643"/>
            <a:ext cx="8436299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Обучение детей в заочной школе юного экскурсовода</a:t>
            </a:r>
            <a:endParaRPr lang="ru-RU" altLang="ru-RU" b="1" dirty="0">
              <a:solidFill>
                <a:srgbClr val="7127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2517" name="Picture 5" descr="IMG_51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2986" y="1455307"/>
            <a:ext cx="6984776" cy="52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7783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15519" y="416764"/>
            <a:ext cx="8796339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Посещение музеев </a:t>
            </a:r>
            <a:r>
              <a:rPr lang="ru-RU" altLang="ru-RU" b="1" dirty="0" err="1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г.Нижнего</a:t>
            </a:r>
            <a:r>
              <a:rPr lang="ru-RU" altLang="ru-RU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Новгорода и области</a:t>
            </a:r>
            <a:endParaRPr lang="ru-RU" altLang="ru-RU" b="1" dirty="0">
              <a:solidFill>
                <a:srgbClr val="7127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7636" name="Picture 4" descr="IMG_501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331640" y="1700808"/>
            <a:ext cx="6480720" cy="486054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8749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821" y="182847"/>
            <a:ext cx="8868347" cy="122413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Встречи с учеными - историками</a:t>
            </a:r>
            <a:endParaRPr lang="ru-RU" b="1" dirty="0">
              <a:solidFill>
                <a:srgbClr val="7127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265795"/>
            <a:ext cx="7200800" cy="5400601"/>
          </a:xfrm>
        </p:spPr>
      </p:pic>
    </p:spTree>
    <p:extLst>
      <p:ext uri="{BB962C8B-B14F-4D97-AF65-F5344CB8AC3E}">
        <p14:creationId xmlns:p14="http://schemas.microsoft.com/office/powerpoint/2010/main" xmlns="" val="417203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80236" y="1590400"/>
            <a:ext cx="5107893" cy="56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</a:pPr>
            <a:r>
              <a:rPr lang="en-US" sz="2400" dirty="0" smtClean="0"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http://droks.webnode.ru/</a:t>
            </a:r>
            <a:endParaRPr lang="ru-RU" sz="2400" dirty="0"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8829" y="380450"/>
            <a:ext cx="7336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Дистанционные образовательные технологии</a:t>
            </a:r>
            <a:endParaRPr lang="ru-RU" sz="4000" b="1" dirty="0">
              <a:ln w="9525"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4097" y="2171653"/>
            <a:ext cx="5272526" cy="3295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84521" y="5645888"/>
            <a:ext cx="7219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Приглашаем всех желающих принять участие </a:t>
            </a:r>
          </a:p>
          <a:p>
            <a:pPr algn="ctr"/>
            <a:r>
              <a:rPr lang="ru-RU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сетевом проекте по краеведению!</a:t>
            </a:r>
            <a:endParaRPr lang="ru-RU" b="1" dirty="0">
              <a:solidFill>
                <a:srgbClr val="7127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76680" y="1600255"/>
            <a:ext cx="7469877" cy="56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</a:pPr>
            <a:r>
              <a:rPr lang="en-US" sz="2400" dirty="0" smtClean="0">
                <a:solidFill>
                  <a:srgbClr val="712703"/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http://rodnik98.umi.ru/</a:t>
            </a:r>
            <a:endParaRPr lang="ru-RU" sz="2400" dirty="0"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27051" y="433613"/>
            <a:ext cx="69855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Клуб юных краеведов «Родничок»</a:t>
            </a:r>
            <a:endParaRPr lang="ru-RU" sz="4000" b="1" dirty="0">
              <a:ln w="9525"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 b="17121"/>
          <a:stretch>
            <a:fillRect/>
          </a:stretch>
        </p:blipFill>
        <p:spPr bwMode="auto">
          <a:xfrm>
            <a:off x="965981" y="2198687"/>
            <a:ext cx="7352828" cy="3808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46062" y="80978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Экскурсионное </a:t>
            </a:r>
            <a:r>
              <a:rPr lang="ru-RU" altLang="ru-RU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бюро </a:t>
            </a:r>
            <a:br>
              <a:rPr lang="ru-RU" altLang="ru-RU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altLang="ru-RU" b="1" dirty="0" err="1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Вазьянской</a:t>
            </a:r>
            <a:r>
              <a:rPr lang="ru-RU" altLang="ru-RU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средней школы</a:t>
            </a:r>
            <a:endParaRPr lang="ru-RU" altLang="ru-RU" b="1" dirty="0">
              <a:solidFill>
                <a:srgbClr val="7127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2046" name="Rectangle 1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  <p:pic>
        <p:nvPicPr>
          <p:cNvPr id="172037" name="Picture 5" descr="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986"/>
          <a:stretch>
            <a:fillRect/>
          </a:stretch>
        </p:blipFill>
        <p:spPr bwMode="auto">
          <a:xfrm>
            <a:off x="712382" y="2776560"/>
            <a:ext cx="2796363" cy="331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F:\ПРОЕКТ 5 класс\5\ист квест В НАЧ..ШКОЛА\DSC02164.JPG"/>
          <p:cNvPicPr>
            <a:picLocks noChangeAspect="1" noChangeArrowheads="1"/>
          </p:cNvPicPr>
          <p:nvPr/>
        </p:nvPicPr>
        <p:blipFill>
          <a:blip r:embed="rId4" cstate="print"/>
          <a:srcRect b="9774"/>
          <a:stretch>
            <a:fillRect/>
          </a:stretch>
        </p:blipFill>
        <p:spPr bwMode="auto">
          <a:xfrm>
            <a:off x="3515462" y="2755274"/>
            <a:ext cx="4932356" cy="3337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9656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1463" y="1407313"/>
            <a:ext cx="229454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Текст слайда</a:t>
            </a:r>
            <a:endParaRPr lang="ru-RU" sz="2400" dirty="0"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3155" y="369817"/>
            <a:ext cx="47300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Внеурочная деятельность</a:t>
            </a:r>
            <a:endParaRPr lang="ru-RU" sz="4000" b="1" dirty="0">
              <a:ln w="9525"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03" name="Picture 7" descr="E:\краеведческая конференция\краеведение\i (5).jpg"/>
          <p:cNvPicPr>
            <a:picLocks noChangeAspect="1" noChangeArrowheads="1"/>
          </p:cNvPicPr>
          <p:nvPr/>
        </p:nvPicPr>
        <p:blipFill>
          <a:blip r:embed="rId3" cstate="print"/>
          <a:srcRect r="10132"/>
          <a:stretch>
            <a:fillRect/>
          </a:stretch>
        </p:blipFill>
        <p:spPr bwMode="auto">
          <a:xfrm>
            <a:off x="4433775" y="3221213"/>
            <a:ext cx="3774559" cy="3190737"/>
          </a:xfrm>
          <a:prstGeom prst="rect">
            <a:avLst/>
          </a:prstGeom>
          <a:noFill/>
        </p:spPr>
      </p:pic>
      <p:pic>
        <p:nvPicPr>
          <p:cNvPr id="4104" name="Picture 8" descr="E:\краеведческая конференция\краеведение\i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2668" y="1726683"/>
            <a:ext cx="3754401" cy="2812530"/>
          </a:xfrm>
          <a:prstGeom prst="rect">
            <a:avLst/>
          </a:prstGeom>
          <a:noFill/>
        </p:spPr>
      </p:pic>
      <p:pic>
        <p:nvPicPr>
          <p:cNvPr id="4108" name="Picture 12" descr="E:\краеведческая конференция\краеведение\IMG_50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6930" y="3694103"/>
            <a:ext cx="3402418" cy="2647694"/>
          </a:xfrm>
          <a:prstGeom prst="rect">
            <a:avLst/>
          </a:prstGeom>
          <a:noFill/>
        </p:spPr>
      </p:pic>
      <p:pic>
        <p:nvPicPr>
          <p:cNvPr id="4097" name="Picture 1" descr="E:\краеведческая конференция\краеведение\DSCN11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0270" y="1725005"/>
            <a:ext cx="3460344" cy="2388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1463" y="1407313"/>
            <a:ext cx="7650371" cy="583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ru-RU" sz="2400" i="1" dirty="0" smtClean="0"/>
              <a:t>      </a:t>
            </a:r>
            <a:endParaRPr lang="ru-RU" sz="2400" dirty="0"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8195" y="997138"/>
            <a:ext cx="72726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i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«Любовь к родному краю, знание его истории – основа, на которой только и может быть рост духовной культуры всего общества»</a:t>
            </a:r>
            <a:br>
              <a:rPr lang="ru-RU" sz="4000" i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i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Д.С. Лихачёв</a:t>
            </a:r>
            <a:endParaRPr lang="ru-RU" sz="4000" b="1" dirty="0">
              <a:ln w="9525">
                <a:noFill/>
              </a:ln>
              <a:solidFill>
                <a:srgbClr val="7127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9941" name="Picture 5" descr="F:\ПАПКА соцпроекта МУЗЕЙ в чемодане\конференция\IMG_73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545" y="2977116"/>
            <a:ext cx="4525878" cy="3394639"/>
          </a:xfrm>
          <a:prstGeom prst="rect">
            <a:avLst/>
          </a:prstGeom>
          <a:noFill/>
        </p:spPr>
      </p:pic>
      <p:pic>
        <p:nvPicPr>
          <p:cNvPr id="39938" name="Picture 2" descr="F:\ПАПКА соцпроекта МУЗЕЙ в чемодане\конференция\IMG_73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1331" y="2949109"/>
            <a:ext cx="4757877" cy="35686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067987" y="862641"/>
            <a:ext cx="48166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Социальный проект </a:t>
            </a:r>
          </a:p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МУЗЕЙ В ЧЕМОДАНЕ</a:t>
            </a:r>
            <a:endParaRPr lang="ru-RU" sz="4000" b="1" dirty="0">
              <a:ln w="9525"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79874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altLang="ru-RU" sz="4000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Мероприятия в рамках социального проекта ДЕТИ ВОЙНЫ:</a:t>
            </a:r>
          </a:p>
        </p:txBody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>
          <a:xfrm>
            <a:off x="767242" y="1780954"/>
            <a:ext cx="3709065" cy="4525963"/>
          </a:xfrm>
        </p:spPr>
        <p:txBody>
          <a:bodyPr>
            <a:normAutofit fontScale="92500" lnSpcReduction="20000"/>
          </a:bodyPr>
          <a:lstStyle/>
          <a:p>
            <a:pPr marL="609600" indent="-609600">
              <a:lnSpc>
                <a:spcPct val="80000"/>
              </a:lnSpc>
              <a:buFont typeface="Times New Roman" pitchFamily="18" charset="0"/>
              <a:buAutoNum type="arabicPeriod"/>
            </a:pPr>
            <a:r>
              <a:rPr lang="ru-RU" altLang="ru-RU" sz="2000" b="1" dirty="0" smtClean="0"/>
              <a:t>Участие во всероссийских акциях «Карта памяти» , «Читаем детям о войне». «Бессмертный полк»</a:t>
            </a:r>
            <a:endParaRPr lang="ru-RU" altLang="ru-RU" sz="2000" b="1" dirty="0" smtClean="0">
              <a:latin typeface="Arial" pitchFamily="34" charset="0"/>
            </a:endParaRPr>
          </a:p>
          <a:p>
            <a:pPr marL="609600" indent="-609600">
              <a:lnSpc>
                <a:spcPct val="80000"/>
              </a:lnSpc>
              <a:buFont typeface="Times New Roman" pitchFamily="18" charset="0"/>
              <a:buAutoNum type="arabicPeriod"/>
            </a:pPr>
            <a:r>
              <a:rPr lang="ru-RU" altLang="ru-RU" sz="2000" b="1" dirty="0" smtClean="0"/>
              <a:t>Областной конкурс ЗАГС «Война и любовь»</a:t>
            </a:r>
          </a:p>
          <a:p>
            <a:pPr marL="609600" indent="-609600">
              <a:lnSpc>
                <a:spcPct val="80000"/>
              </a:lnSpc>
              <a:buFont typeface="Times New Roman" pitchFamily="18" charset="0"/>
              <a:buAutoNum type="arabicPeriod"/>
            </a:pPr>
            <a:r>
              <a:rPr lang="ru-RU" altLang="ru-RU" sz="2000" b="1" dirty="0" smtClean="0"/>
              <a:t>Работа над </a:t>
            </a:r>
            <a:r>
              <a:rPr lang="en-US" altLang="ru-RU" sz="2000" b="1" dirty="0" smtClean="0"/>
              <a:t>WEB</a:t>
            </a:r>
            <a:r>
              <a:rPr lang="ru-RU" altLang="ru-RU" sz="2000" b="1" dirty="0" smtClean="0"/>
              <a:t>-</a:t>
            </a:r>
            <a:r>
              <a:rPr lang="ru-RU" altLang="ru-RU" sz="2000" b="1" dirty="0" err="1" smtClean="0"/>
              <a:t>квестом</a:t>
            </a:r>
            <a:r>
              <a:rPr lang="ru-RU" altLang="ru-RU" sz="2000" b="1" dirty="0" smtClean="0"/>
              <a:t> «Легенды родной земли»</a:t>
            </a:r>
          </a:p>
          <a:p>
            <a:pPr marL="609600" indent="-609600">
              <a:lnSpc>
                <a:spcPct val="80000"/>
              </a:lnSpc>
              <a:buFont typeface="Times New Roman" pitchFamily="18" charset="0"/>
              <a:buAutoNum type="arabicPeriod"/>
            </a:pPr>
            <a:r>
              <a:rPr lang="ru-RU" altLang="ru-RU" sz="2000" b="1" dirty="0" smtClean="0"/>
              <a:t>Школьная краеведческая конференция.</a:t>
            </a:r>
          </a:p>
          <a:p>
            <a:pPr marL="609600" indent="-609600">
              <a:lnSpc>
                <a:spcPct val="80000"/>
              </a:lnSpc>
              <a:buFont typeface="Times New Roman" pitchFamily="18" charset="0"/>
              <a:buAutoNum type="arabicPeriod"/>
            </a:pPr>
            <a:r>
              <a:rPr lang="ru-RU" altLang="ru-RU" sz="2000" b="1" dirty="0" smtClean="0"/>
              <a:t>Исторический </a:t>
            </a:r>
            <a:r>
              <a:rPr lang="ru-RU" altLang="ru-RU" sz="2000" b="1" dirty="0" err="1" smtClean="0"/>
              <a:t>квест</a:t>
            </a:r>
            <a:r>
              <a:rPr lang="ru-RU" altLang="ru-RU" sz="2000" b="1" dirty="0" smtClean="0"/>
              <a:t> «Мы победили» </a:t>
            </a:r>
          </a:p>
          <a:p>
            <a:pPr marL="609600" indent="-609600">
              <a:lnSpc>
                <a:spcPct val="80000"/>
              </a:lnSpc>
              <a:buFont typeface="Times New Roman" pitchFamily="18" charset="0"/>
              <a:buAutoNum type="arabicPeriod"/>
            </a:pPr>
            <a:r>
              <a:rPr lang="ru-RU" altLang="ru-RU" sz="2000" b="1" dirty="0" smtClean="0"/>
              <a:t>Тематическая</a:t>
            </a:r>
            <a:r>
              <a:rPr lang="ru-RU" altLang="ru-RU" sz="2000" b="1" dirty="0" smtClean="0">
                <a:latin typeface="Arial" pitchFamily="34" charset="0"/>
              </a:rPr>
              <a:t> </a:t>
            </a:r>
            <a:r>
              <a:rPr lang="ru-RU" altLang="ru-RU" sz="2000" b="1" dirty="0" smtClean="0"/>
              <a:t>выставка и виртуальная экскурсия «Село </a:t>
            </a:r>
            <a:r>
              <a:rPr lang="ru-RU" altLang="ru-RU" sz="2000" b="1" dirty="0" err="1" smtClean="0"/>
              <a:t>Вазьянка</a:t>
            </a:r>
            <a:r>
              <a:rPr lang="ru-RU" altLang="ru-RU" sz="2000" b="1" dirty="0" smtClean="0"/>
              <a:t> в годы Великой Отечественной войны»</a:t>
            </a:r>
          </a:p>
          <a:p>
            <a:pPr marL="609600" indent="-609600">
              <a:lnSpc>
                <a:spcPct val="80000"/>
              </a:lnSpc>
              <a:buFont typeface="Times New Roman" pitchFamily="18" charset="0"/>
              <a:buAutoNum type="arabicPeriod"/>
            </a:pPr>
            <a:r>
              <a:rPr lang="ru-RU" altLang="ru-RU" sz="2000" b="1" dirty="0" smtClean="0"/>
              <a:t>Издание Педагогического альманаха и детских работ о Великой Отечественной войне</a:t>
            </a:r>
          </a:p>
          <a:p>
            <a:pPr marL="609600" indent="-609600">
              <a:lnSpc>
                <a:spcPct val="80000"/>
              </a:lnSpc>
              <a:buFont typeface="Times New Roman" pitchFamily="18" charset="0"/>
              <a:buAutoNum type="arabicPeriod"/>
            </a:pPr>
            <a:endParaRPr lang="ru-RU" altLang="ru-RU" sz="2000" b="1" dirty="0" smtClean="0">
              <a:latin typeface="Arial" pitchFamily="34" charset="0"/>
            </a:endParaRPr>
          </a:p>
        </p:txBody>
      </p:sp>
      <p:pic>
        <p:nvPicPr>
          <p:cNvPr id="5" name="Picture 6" descr="F:\нюрнберг\нюрнберг фото\2015-12-11 11.11.31.jpg"/>
          <p:cNvPicPr>
            <a:picLocks noChangeAspect="1" noChangeArrowheads="1"/>
          </p:cNvPicPr>
          <p:nvPr/>
        </p:nvPicPr>
        <p:blipFill>
          <a:blip r:embed="rId3" cstate="print"/>
          <a:srcRect l="8698" r="26904"/>
          <a:stretch>
            <a:fillRect/>
          </a:stretch>
        </p:blipFill>
        <p:spPr bwMode="auto">
          <a:xfrm>
            <a:off x="4657060" y="1839433"/>
            <a:ext cx="3679198" cy="42849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16251" y="409495"/>
            <a:ext cx="59754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Социальный проект ШКОЛА 70</a:t>
            </a:r>
            <a:endParaRPr lang="ru-RU" sz="4000" b="1" dirty="0">
              <a:ln w="9525">
                <a:noFill/>
              </a:ln>
              <a:solidFill>
                <a:schemeClr val="accent2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54163" y="1912434"/>
            <a:ext cx="6035675" cy="4525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73405" y="1583473"/>
            <a:ext cx="5441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http://chole70.jimdo.com/%D0%BD%D0%B0%D1%88%D0%B8-%D0%BF%D0%B0%D1%80%D1%82%D0%BD%D0%B5%D1%80%D1%8B/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6419" y="242227"/>
            <a:ext cx="72939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Публикации об опыте работы:</a:t>
            </a:r>
            <a:endParaRPr lang="ru-RU" sz="4000" b="1" dirty="0">
              <a:ln w="9525">
                <a:noFill/>
              </a:ln>
              <a:solidFill>
                <a:schemeClr val="accent2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954" y="748359"/>
            <a:ext cx="518868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Материалы </a:t>
            </a:r>
            <a:r>
              <a:rPr lang="en-US" sz="2000" dirty="0" smtClean="0"/>
              <a:t>II</a:t>
            </a:r>
            <a:r>
              <a:rPr lang="ru-RU" sz="2000" dirty="0" smtClean="0"/>
              <a:t>международного  научно-педагогического форума по музейной педагогике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Всероссийский исторический </a:t>
            </a:r>
            <a:r>
              <a:rPr lang="ru-RU" sz="2000" dirty="0" err="1" smtClean="0"/>
              <a:t>интерент-портал</a:t>
            </a:r>
            <a:r>
              <a:rPr lang="ru-RU" sz="2000" dirty="0" smtClean="0"/>
              <a:t> «Московия»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«Национальная идентичность России» сайт всероссийского конкурса научно-методических статей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Всероссийская энциклопедия малых сел и деревень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Материалы межрегиональной научно-практической конференции  2015г.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Журнал  «Педагогическое обозрение»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Материалы Епархиальных Рождественских чтений </a:t>
            </a:r>
            <a:r>
              <a:rPr lang="ru-RU" sz="2000" dirty="0" err="1" smtClean="0"/>
              <a:t>Лысковской</a:t>
            </a:r>
            <a:r>
              <a:rPr lang="ru-RU" sz="2000" dirty="0" smtClean="0"/>
              <a:t> епархии 2015г.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Районная газета «Сельские зори»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Материалы районного педагогического альманаха «Палитра»</a:t>
            </a:r>
          </a:p>
          <a:p>
            <a:pPr algn="ctr"/>
            <a:endParaRPr lang="ru-RU" sz="2000" dirty="0"/>
          </a:p>
        </p:txBody>
      </p:sp>
      <p:pic>
        <p:nvPicPr>
          <p:cNvPr id="7" name="Picture 4" descr="E:\краеведческая конференция\краеведение\смотр музеев Московия.jpg"/>
          <p:cNvPicPr>
            <a:picLocks noChangeAspect="1" noChangeArrowheads="1"/>
          </p:cNvPicPr>
          <p:nvPr/>
        </p:nvPicPr>
        <p:blipFill>
          <a:blip r:embed="rId3" cstate="print"/>
          <a:srcRect l="8838" r="12736"/>
          <a:stretch>
            <a:fillRect/>
          </a:stretch>
        </p:blipFill>
        <p:spPr bwMode="auto">
          <a:xfrm>
            <a:off x="5890436" y="2860158"/>
            <a:ext cx="2784926" cy="1997444"/>
          </a:xfrm>
          <a:prstGeom prst="rect">
            <a:avLst/>
          </a:prstGeom>
          <a:noFill/>
        </p:spPr>
      </p:pic>
      <p:pic>
        <p:nvPicPr>
          <p:cNvPr id="8" name="Picture 5" descr="E:\краеведческая конференция\краеведение\Слйд2.JPG"/>
          <p:cNvPicPr>
            <a:picLocks noChangeAspect="1" noChangeArrowheads="1"/>
          </p:cNvPicPr>
          <p:nvPr/>
        </p:nvPicPr>
        <p:blipFill>
          <a:blip r:embed="rId4" cstate="print"/>
          <a:srcRect l="12706" r="13513"/>
          <a:stretch>
            <a:fillRect/>
          </a:stretch>
        </p:blipFill>
        <p:spPr bwMode="auto">
          <a:xfrm>
            <a:off x="5755558" y="4391247"/>
            <a:ext cx="2686694" cy="2048304"/>
          </a:xfrm>
          <a:prstGeom prst="rect">
            <a:avLst/>
          </a:prstGeom>
          <a:noFill/>
        </p:spPr>
      </p:pic>
      <p:pic>
        <p:nvPicPr>
          <p:cNvPr id="1026" name="Picture 2" descr="F:\DCIM\102CANON\IMG_2403.JPG"/>
          <p:cNvPicPr>
            <a:picLocks noChangeAspect="1" noChangeArrowheads="1"/>
          </p:cNvPicPr>
          <p:nvPr/>
        </p:nvPicPr>
        <p:blipFill>
          <a:blip r:embed="rId5" cstate="print"/>
          <a:srcRect l="14327" t="2024" r="2808" b="19623"/>
          <a:stretch>
            <a:fillRect/>
          </a:stretch>
        </p:blipFill>
        <p:spPr bwMode="auto">
          <a:xfrm rot="16200000">
            <a:off x="6261690" y="1264381"/>
            <a:ext cx="2638655" cy="18713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5138" y="1360966"/>
            <a:ext cx="73913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Lobster"/>
                <a:ea typeface="Tahoma" panose="020B0604030504040204" pitchFamily="34" charset="0"/>
                <a:cs typeface="Tahoma" panose="020B0604030504040204" pitchFamily="34" charset="0"/>
              </a:rPr>
              <a:t>Самое большое препятствие -  страх,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Lobster"/>
                <a:ea typeface="Tahoma" panose="020B0604030504040204" pitchFamily="34" charset="0"/>
                <a:cs typeface="Tahoma" panose="020B0604030504040204" pitchFamily="34" charset="0"/>
              </a:rPr>
              <a:t>Самая большая ошибка -  пасть духом,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Lobster"/>
                <a:ea typeface="Tahoma" panose="020B0604030504040204" pitchFamily="34" charset="0"/>
                <a:cs typeface="Tahoma" panose="020B0604030504040204" pitchFamily="34" charset="0"/>
              </a:rPr>
              <a:t>Самый опасный человек – лжец,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Lobster"/>
                <a:ea typeface="Tahoma" panose="020B0604030504040204" pitchFamily="34" charset="0"/>
                <a:cs typeface="Tahoma" panose="020B0604030504040204" pitchFamily="34" charset="0"/>
              </a:rPr>
              <a:t>Самое коварное чувство – зависть,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Lobster"/>
                <a:ea typeface="Tahoma" panose="020B0604030504040204" pitchFamily="34" charset="0"/>
                <a:cs typeface="Tahoma" panose="020B0604030504040204" pitchFamily="34" charset="0"/>
              </a:rPr>
              <a:t>Самый красивый подарок – простить,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Lobster"/>
                <a:ea typeface="Tahoma" panose="020B0604030504040204" pitchFamily="34" charset="0"/>
                <a:cs typeface="Tahoma" panose="020B0604030504040204" pitchFamily="34" charset="0"/>
              </a:rPr>
              <a:t>Самая лучшая защита – улыбка,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Lobster"/>
                <a:ea typeface="Tahoma" panose="020B0604030504040204" pitchFamily="34" charset="0"/>
                <a:cs typeface="Tahoma" panose="020B0604030504040204" pitchFamily="34" charset="0"/>
              </a:rPr>
              <a:t>Самая мощная сила – вера…</a:t>
            </a:r>
            <a:endParaRPr lang="ru-RU" sz="2400" dirty="0">
              <a:latin typeface="Lobster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9702" y="242226"/>
            <a:ext cx="64858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Изучая краеведение, помните, что:</a:t>
            </a:r>
            <a:endParaRPr lang="ru-RU" sz="4000" b="1" dirty="0">
              <a:ln w="9525"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219" y="5252484"/>
            <a:ext cx="7804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и тогда все обязательно получится!</a:t>
            </a:r>
            <a:endParaRPr lang="ru-RU" sz="4000" b="1" dirty="0">
              <a:solidFill>
                <a:srgbClr val="7127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06950" y="699427"/>
            <a:ext cx="47300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Источники и литература:</a:t>
            </a:r>
            <a:endParaRPr lang="ru-RU" sz="4000" b="1" dirty="0">
              <a:ln w="9525"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8289" y="2466753"/>
            <a:ext cx="49760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 работе использованы ресурсы сети интернет, </a:t>
            </a:r>
          </a:p>
          <a:p>
            <a:pPr algn="ctr"/>
            <a:r>
              <a:rPr lang="ru-RU" sz="2000" dirty="0" smtClean="0"/>
              <a:t>сайт </a:t>
            </a:r>
            <a:r>
              <a:rPr lang="ru-RU" sz="2000" dirty="0" err="1" smtClean="0"/>
              <a:t>Вазьянской</a:t>
            </a:r>
            <a:r>
              <a:rPr lang="ru-RU" sz="2000" dirty="0" smtClean="0"/>
              <a:t> средней школы, </a:t>
            </a:r>
          </a:p>
          <a:p>
            <a:pPr algn="ctr"/>
            <a:r>
              <a:rPr lang="ru-RU" sz="2000" dirty="0" smtClean="0"/>
              <a:t>фото из архива автора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9852" y="361508"/>
            <a:ext cx="489097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 </a:t>
            </a:r>
            <a:r>
              <a:rPr lang="ru-RU" sz="2000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Николай </a:t>
            </a:r>
            <a:r>
              <a:rPr lang="ru-RU" sz="2000" b="1" dirty="0" err="1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Филипович</a:t>
            </a:r>
            <a:r>
              <a:rPr lang="ru-RU" sz="2000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Филатов </a:t>
            </a:r>
            <a:r>
              <a:rPr lang="ru-RU" sz="2000" b="1" dirty="0" smtClean="0">
                <a:solidFill>
                  <a:srgbClr val="712703"/>
                </a:solidFill>
              </a:rPr>
              <a:t>внес большую лепту в развитие Нижегородского краеведения. В конце девяностых прошлого века  в число школьных предметов вошло историческое краеведение в 7 классе. </a:t>
            </a:r>
          </a:p>
          <a:p>
            <a:endParaRPr lang="ru-RU" sz="2000" b="1" dirty="0" smtClean="0">
              <a:solidFill>
                <a:srgbClr val="7127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Андрей Васильевич Седов  и Эдуард </a:t>
            </a:r>
            <a:r>
              <a:rPr lang="ru-RU" sz="2000" b="1" dirty="0" err="1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Саммуилович</a:t>
            </a:r>
            <a:r>
              <a:rPr lang="ru-RU" sz="2000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Иткин </a:t>
            </a:r>
            <a:r>
              <a:rPr lang="ru-RU" sz="2000" b="1" dirty="0" smtClean="0">
                <a:solidFill>
                  <a:srgbClr val="712703"/>
                </a:solidFill>
              </a:rPr>
              <a:t>разработали учебник для 3-4 класса по </a:t>
            </a:r>
            <a:r>
              <a:rPr lang="ru-RU" sz="2000" b="1" dirty="0" err="1" smtClean="0">
                <a:solidFill>
                  <a:srgbClr val="712703"/>
                </a:solidFill>
              </a:rPr>
              <a:t>нижегородоведению</a:t>
            </a:r>
            <a:r>
              <a:rPr lang="ru-RU" sz="2000" b="1" dirty="0" smtClean="0">
                <a:solidFill>
                  <a:srgbClr val="712703"/>
                </a:solidFill>
              </a:rPr>
              <a:t>.</a:t>
            </a:r>
          </a:p>
          <a:p>
            <a:endParaRPr lang="ru-RU" sz="2000" b="1" dirty="0" smtClean="0">
              <a:solidFill>
                <a:srgbClr val="7127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solidFill>
                  <a:srgbClr val="712703"/>
                </a:solidFill>
              </a:rPr>
              <a:t>В нашей школе краеведение велось и </a:t>
            </a:r>
            <a:r>
              <a:rPr lang="ru-RU" sz="2000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5 классе </a:t>
            </a:r>
            <a:r>
              <a:rPr lang="ru-RU" sz="2000" b="1" dirty="0" smtClean="0">
                <a:solidFill>
                  <a:srgbClr val="712703"/>
                </a:solidFill>
              </a:rPr>
              <a:t>по моей </a:t>
            </a:r>
            <a:r>
              <a:rPr lang="ru-RU" sz="2000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авторской программе</a:t>
            </a:r>
            <a:r>
              <a:rPr lang="ru-RU" sz="2000" b="1" dirty="0" smtClean="0">
                <a:solidFill>
                  <a:srgbClr val="712703"/>
                </a:solidFill>
              </a:rPr>
              <a:t>(сертифицирована НИРО). </a:t>
            </a:r>
          </a:p>
          <a:p>
            <a:endParaRPr lang="ru-RU" sz="2000" b="1" dirty="0" smtClean="0">
              <a:solidFill>
                <a:srgbClr val="7127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solidFill>
                  <a:srgbClr val="712703"/>
                </a:solidFill>
              </a:rPr>
              <a:t>К сожалению в современной школе краеведению места не нашлось. Школьный компонент всего 1 час  выделяют на ОРКСЕ. Так, что вся надежда только на внеурочную деятельность.</a:t>
            </a:r>
            <a:endParaRPr lang="ru-RU" sz="2000" b="1" dirty="0">
              <a:solidFill>
                <a:srgbClr val="712703"/>
              </a:solidFill>
            </a:endParaRPr>
          </a:p>
        </p:txBody>
      </p:sp>
      <p:pic>
        <p:nvPicPr>
          <p:cNvPr id="2050" name="Picture 2" descr="http://viperson.ru/uploads/person/10656/main_image/page_Filat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6345" y="628765"/>
            <a:ext cx="2120147" cy="2252658"/>
          </a:xfrm>
          <a:prstGeom prst="rect">
            <a:avLst/>
          </a:prstGeom>
          <a:noFill/>
        </p:spPr>
      </p:pic>
      <p:pic>
        <p:nvPicPr>
          <p:cNvPr id="2052" name="Picture 4" descr="http://mahtalcar.narod.ru/photo/sedov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2249" y="3221665"/>
            <a:ext cx="2069211" cy="30681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33377" y="3827721"/>
            <a:ext cx="67304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 </a:t>
            </a:r>
            <a:r>
              <a:rPr lang="ru-RU" sz="2000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Николай Александрович  Демидов </a:t>
            </a:r>
          </a:p>
          <a:p>
            <a:pPr algn="ctr"/>
            <a:r>
              <a:rPr lang="ru-RU" sz="2000" dirty="0" smtClean="0">
                <a:solidFill>
                  <a:srgbClr val="712703"/>
                </a:solidFill>
              </a:rPr>
              <a:t>(1859—1891 гг.) создал</a:t>
            </a:r>
          </a:p>
          <a:p>
            <a:pPr algn="ctr"/>
            <a:r>
              <a:rPr lang="ru-RU" sz="2000" dirty="0" smtClean="0">
                <a:solidFill>
                  <a:srgbClr val="712703"/>
                </a:solidFill>
              </a:rPr>
              <a:t>«Исторический очерк  </a:t>
            </a:r>
            <a:r>
              <a:rPr lang="ru-RU" sz="2000" dirty="0" err="1" smtClean="0">
                <a:solidFill>
                  <a:srgbClr val="712703"/>
                </a:solidFill>
              </a:rPr>
              <a:t>Васильсурского</a:t>
            </a:r>
            <a:r>
              <a:rPr lang="ru-RU" sz="2000" dirty="0" smtClean="0">
                <a:solidFill>
                  <a:srgbClr val="712703"/>
                </a:solidFill>
              </a:rPr>
              <a:t> уезда Нижегородской губернии»,</a:t>
            </a:r>
          </a:p>
          <a:p>
            <a:pPr algn="ctr"/>
            <a:r>
              <a:rPr lang="ru-RU" sz="2000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впервые описав историю наших мест.</a:t>
            </a:r>
            <a:endParaRPr lang="ru-RU" sz="2000" b="1" dirty="0">
              <a:solidFill>
                <a:srgbClr val="7127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9637" name="Picture 5" descr="http://www.den-za-dnem.ru/img/dem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6878" y="738926"/>
            <a:ext cx="3152775" cy="2609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40962" name="Picture 2" descr="http://vazjankambs.ucoz.ru/_si/0/456628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4078" y="1066688"/>
            <a:ext cx="2552700" cy="320992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00717" y="4626566"/>
            <a:ext cx="43043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Афонин</a:t>
            </a:r>
            <a:r>
              <a:rPr lang="ru-RU" sz="2000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Александр Александрович</a:t>
            </a:r>
          </a:p>
          <a:p>
            <a:pPr algn="ctr"/>
            <a:r>
              <a:rPr lang="ru-RU" sz="2000" dirty="0" smtClean="0">
                <a:solidFill>
                  <a:srgbClr val="712703"/>
                </a:solidFill>
              </a:rPr>
              <a:t> с 1950 г. по 1970 г. Был директором </a:t>
            </a:r>
          </a:p>
          <a:p>
            <a:pPr algn="ctr"/>
            <a:r>
              <a:rPr lang="ru-RU" sz="2000" dirty="0" smtClean="0">
                <a:solidFill>
                  <a:srgbClr val="712703"/>
                </a:solidFill>
              </a:rPr>
              <a:t>Красно – </a:t>
            </a:r>
            <a:r>
              <a:rPr lang="ru-RU" sz="2000" dirty="0" err="1" smtClean="0">
                <a:solidFill>
                  <a:srgbClr val="712703"/>
                </a:solidFill>
              </a:rPr>
              <a:t>Маровской</a:t>
            </a:r>
            <a:r>
              <a:rPr lang="ru-RU" sz="2000" dirty="0" smtClean="0">
                <a:solidFill>
                  <a:srgbClr val="712703"/>
                </a:solidFill>
              </a:rPr>
              <a:t> средней школы.</a:t>
            </a:r>
          </a:p>
          <a:p>
            <a:pPr algn="ctr"/>
            <a:r>
              <a:rPr lang="ru-RU" sz="2000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Впервые осветил историю школы.</a:t>
            </a:r>
            <a:endParaRPr lang="ru-RU" sz="2000" dirty="0">
              <a:solidFill>
                <a:srgbClr val="7127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31088" y="699427"/>
            <a:ext cx="62838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Сорокина Анастасия Григорьевна</a:t>
            </a:r>
            <a:endParaRPr lang="ru-RU" sz="4000" b="1" dirty="0">
              <a:ln w="9525"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 descr="http://vazjankambs.ucoz.ru/_si/0/s50132717.jpg"/>
          <p:cNvPicPr>
            <a:picLocks noChangeAspect="1" noChangeArrowheads="1"/>
          </p:cNvPicPr>
          <p:nvPr/>
        </p:nvPicPr>
        <p:blipFill>
          <a:blip r:embed="rId3" cstate="print"/>
          <a:srcRect l="8897" t="3843" r="16033"/>
          <a:stretch>
            <a:fillRect/>
          </a:stretch>
        </p:blipFill>
        <p:spPr bwMode="auto">
          <a:xfrm>
            <a:off x="3987209" y="3253067"/>
            <a:ext cx="3906969" cy="2764961"/>
          </a:xfrm>
          <a:prstGeom prst="rect">
            <a:avLst/>
          </a:prstGeom>
          <a:noFill/>
        </p:spPr>
      </p:pic>
      <p:pic>
        <p:nvPicPr>
          <p:cNvPr id="9220" name="Picture 4" descr="http://vazjankambs.ucoz.ru/_si/0/51798395.jpg"/>
          <p:cNvPicPr>
            <a:picLocks noChangeAspect="1" noChangeArrowheads="1"/>
          </p:cNvPicPr>
          <p:nvPr/>
        </p:nvPicPr>
        <p:blipFill>
          <a:blip r:embed="rId4" cstate="print"/>
          <a:srcRect l="42539" t="16064" r="44119" b="57335"/>
          <a:stretch>
            <a:fillRect/>
          </a:stretch>
        </p:blipFill>
        <p:spPr bwMode="auto">
          <a:xfrm>
            <a:off x="1201478" y="2970616"/>
            <a:ext cx="2509285" cy="3192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978195" y="2211572"/>
            <a:ext cx="735773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71270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 1974 по 1981 г.г. работала учителем истории в </a:t>
            </a:r>
            <a:r>
              <a:rPr lang="ru-RU" sz="2000" i="1" dirty="0" err="1" smtClean="0">
                <a:solidFill>
                  <a:srgbClr val="71270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Вазьянской</a:t>
            </a:r>
            <a:r>
              <a:rPr lang="ru-RU" sz="2000" i="1" dirty="0" smtClean="0">
                <a:solidFill>
                  <a:srgbClr val="71270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школе и вела исторический кружок.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6" name="Picture 6" descr="C:\Documents and Settings\ADMIN\Рабочий стол\skf2E_c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0912" y="546515"/>
            <a:ext cx="2966484" cy="435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7832" y="4976037"/>
            <a:ext cx="8304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Морозов Павел Константинович . </a:t>
            </a:r>
          </a:p>
          <a:p>
            <a:pPr algn="ctr"/>
            <a:r>
              <a:rPr lang="ru-RU" sz="2000" dirty="0" smtClean="0">
                <a:solidFill>
                  <a:srgbClr val="712703"/>
                </a:solidFill>
              </a:rPr>
              <a:t>Учитель труда, рисования и черчения в </a:t>
            </a:r>
            <a:r>
              <a:rPr lang="ru-RU" sz="2000" dirty="0" err="1" smtClean="0">
                <a:solidFill>
                  <a:srgbClr val="712703"/>
                </a:solidFill>
              </a:rPr>
              <a:t>Красномаровской</a:t>
            </a:r>
            <a:r>
              <a:rPr lang="ru-RU" sz="2000" dirty="0" smtClean="0">
                <a:solidFill>
                  <a:srgbClr val="712703"/>
                </a:solidFill>
              </a:rPr>
              <a:t> средней школе.</a:t>
            </a:r>
          </a:p>
          <a:p>
            <a:pPr algn="ctr"/>
            <a:r>
              <a:rPr lang="ru-RU" sz="2000" dirty="0" smtClean="0">
                <a:solidFill>
                  <a:srgbClr val="712703"/>
                </a:solidFill>
              </a:rPr>
              <a:t>С 1986 по 1994 годы 20 века преподавал историю в </a:t>
            </a:r>
            <a:r>
              <a:rPr lang="ru-RU" sz="2000" dirty="0" err="1" smtClean="0">
                <a:solidFill>
                  <a:srgbClr val="712703"/>
                </a:solidFill>
              </a:rPr>
              <a:t>Вазьянской</a:t>
            </a:r>
            <a:r>
              <a:rPr lang="ru-RU" sz="2000" dirty="0" smtClean="0">
                <a:solidFill>
                  <a:srgbClr val="712703"/>
                </a:solidFill>
              </a:rPr>
              <a:t> школе. </a:t>
            </a:r>
          </a:p>
          <a:p>
            <a:pPr algn="ctr"/>
            <a:r>
              <a:rPr lang="ru-RU" sz="2000" b="1" dirty="0" smtClean="0">
                <a:solidFill>
                  <a:srgbClr val="712703"/>
                </a:solidFill>
              </a:rPr>
              <a:t>Вел исторический  кружок туристической направленности.</a:t>
            </a:r>
            <a:endParaRPr lang="ru-RU" sz="2000" b="1" dirty="0">
              <a:solidFill>
                <a:srgbClr val="712703"/>
              </a:solidFill>
            </a:endParaRPr>
          </a:p>
        </p:txBody>
      </p:sp>
      <p:pic>
        <p:nvPicPr>
          <p:cNvPr id="8" name="Picture 1" descr="E:\краеведческая конференция\папа\-4MxAjO8ACo (1).jpg"/>
          <p:cNvPicPr>
            <a:picLocks noChangeAspect="1" noChangeArrowheads="1"/>
          </p:cNvPicPr>
          <p:nvPr/>
        </p:nvPicPr>
        <p:blipFill>
          <a:blip r:embed="rId4" cstate="print"/>
          <a:srcRect l="17122" t="21038" r="17858" b="28765"/>
          <a:stretch>
            <a:fillRect/>
          </a:stretch>
        </p:blipFill>
        <p:spPr bwMode="auto">
          <a:xfrm rot="10800000">
            <a:off x="935666" y="2254101"/>
            <a:ext cx="1935125" cy="2658140"/>
          </a:xfrm>
          <a:prstGeom prst="rect">
            <a:avLst/>
          </a:prstGeom>
          <a:noFill/>
        </p:spPr>
      </p:pic>
      <p:pic>
        <p:nvPicPr>
          <p:cNvPr id="9" name="Picture 6" descr="E:\краеведческая конференция\папа\QLpgJmHu2aM.jpg"/>
          <p:cNvPicPr>
            <a:picLocks noChangeAspect="1" noChangeArrowheads="1"/>
          </p:cNvPicPr>
          <p:nvPr/>
        </p:nvPicPr>
        <p:blipFill>
          <a:blip r:embed="rId5" cstate="print"/>
          <a:srcRect l="15070" t="12962" r="15056" b="33205"/>
          <a:stretch>
            <a:fillRect/>
          </a:stretch>
        </p:blipFill>
        <p:spPr bwMode="auto">
          <a:xfrm rot="10800000">
            <a:off x="6230680" y="2222205"/>
            <a:ext cx="1954646" cy="26794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219" y="-243408"/>
            <a:ext cx="7878725" cy="3744416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712703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Детское районное краеведческое объединение краеведов </a:t>
            </a:r>
            <a:r>
              <a:rPr lang="ru-RU" sz="2400" dirty="0" err="1" smtClean="0">
                <a:solidFill>
                  <a:srgbClr val="712703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спасчан</a:t>
            </a:r>
            <a:r>
              <a:rPr lang="ru-RU" sz="2400" dirty="0" smtClean="0">
                <a:solidFill>
                  <a:srgbClr val="712703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srgbClr val="712703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"ДРОКС" является добровольным объединением учащихся образовательных учреждений и молодежи Спасского района Нижегородской области в целях всестороннего развития краеведения . </a:t>
            </a:r>
            <a:r>
              <a:rPr lang="ru-RU" sz="2700" dirty="0"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700" dirty="0"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0912" y="2211572"/>
            <a:ext cx="4167294" cy="4784651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712703"/>
                </a:solidFill>
              </a:rPr>
              <a:t>исследовательская, научно-практическая деятельность учащихся, </a:t>
            </a:r>
            <a:r>
              <a:rPr lang="ru-RU" sz="2400" dirty="0">
                <a:solidFill>
                  <a:srgbClr val="712703"/>
                </a:solidFill>
              </a:rPr>
              <a:t>целенаправленное изучение памятников истории, природы и </a:t>
            </a:r>
            <a:r>
              <a:rPr lang="ru-RU" sz="2400" dirty="0" smtClean="0">
                <a:solidFill>
                  <a:srgbClr val="712703"/>
                </a:solidFill>
              </a:rPr>
              <a:t>культуры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712703"/>
                </a:solidFill>
              </a:rPr>
              <a:t> </a:t>
            </a:r>
            <a:r>
              <a:rPr lang="ru-RU" sz="2400" dirty="0">
                <a:solidFill>
                  <a:srgbClr val="712703"/>
                </a:solidFill>
              </a:rPr>
              <a:t>малой родины ;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712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Задачи: </a:t>
            </a:r>
          </a:p>
          <a:p>
            <a:pPr algn="ctr"/>
            <a:r>
              <a:rPr lang="ru-RU" sz="2400" dirty="0" smtClean="0">
                <a:solidFill>
                  <a:srgbClr val="712703"/>
                </a:solidFill>
              </a:rPr>
              <a:t>популяризация краеведения,  </a:t>
            </a:r>
          </a:p>
          <a:p>
            <a:pPr algn="ctr"/>
            <a:r>
              <a:rPr lang="ru-RU" sz="2400" dirty="0" smtClean="0">
                <a:solidFill>
                  <a:srgbClr val="712703"/>
                </a:solidFill>
              </a:rPr>
              <a:t>формирование историко-краеведческой, патриотической, духовной  культуры, основанной на гражданственности, современных знаниях и умении жить в согласии с обществом, природой, сохраняя и улучшая память о наследии прошлого;</a:t>
            </a:r>
          </a:p>
          <a:p>
            <a:pPr marL="0" indent="0">
              <a:buNone/>
            </a:pPr>
            <a:r>
              <a:rPr lang="ru-RU" sz="2400" dirty="0" smtClean="0"/>
              <a:t> 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6" name="Picture 6" descr="Слайд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17" r="6959"/>
          <a:stretch/>
        </p:blipFill>
        <p:spPr bwMode="auto">
          <a:xfrm>
            <a:off x="4564382" y="2817627"/>
            <a:ext cx="3771543" cy="283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212175" y="3549280"/>
            <a:ext cx="25708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RightUp"/>
              <a:lightRig rig="threePt" dir="t"/>
            </a:scene3d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2011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539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88420" name="Picture 4" descr="PB10029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2989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1101</TotalTime>
  <Words>558</Words>
  <Application>Microsoft Office PowerPoint</Application>
  <PresentationFormat>Экран (4:3)</PresentationFormat>
  <Paragraphs>103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Детское районное краеведческое объединение краеведов спасчан "ДРОКС" является добровольным объединением учащихся образовательных учреждений и молодежи Спасского района Нижегородской области в целях всестороннего развития краеведения .  </vt:lpstr>
      <vt:lpstr>Слайд 9</vt:lpstr>
      <vt:lpstr>Формы работы:</vt:lpstr>
      <vt:lpstr>Активное сотрудничество  с Воротынским экскурсионным бюро «Родной край»</vt:lpstr>
      <vt:lpstr>Участие в областных краеведческих олимпиадах</vt:lpstr>
      <vt:lpstr>Обучение детей в заочной школе юного экскурсовода</vt:lpstr>
      <vt:lpstr>Посещение музеев г.Нижнего Новгорода и области</vt:lpstr>
      <vt:lpstr>Встречи с учеными - историками</vt:lpstr>
      <vt:lpstr>Слайд 16</vt:lpstr>
      <vt:lpstr>Слайд 17</vt:lpstr>
      <vt:lpstr>Экскурсионное бюро  Вазьянской средней школы</vt:lpstr>
      <vt:lpstr>Слайд 19</vt:lpstr>
      <vt:lpstr>Слайд 20</vt:lpstr>
      <vt:lpstr>Мероприятия в рамках социального проекта ДЕТИ ВОЙНЫ:</vt:lpstr>
      <vt:lpstr>Слайд 22</vt:lpstr>
      <vt:lpstr>Слайд 23</vt:lpstr>
      <vt:lpstr>Слайд 24</vt:lpstr>
      <vt:lpstr>Слайд 25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USER</cp:lastModifiedBy>
  <cp:revision>129</cp:revision>
  <dcterms:created xsi:type="dcterms:W3CDTF">2013-11-19T05:52:05Z</dcterms:created>
  <dcterms:modified xsi:type="dcterms:W3CDTF">2016-12-19T18:58:37Z</dcterms:modified>
</cp:coreProperties>
</file>