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58" r:id="rId4"/>
    <p:sldId id="266" r:id="rId5"/>
    <p:sldId id="259" r:id="rId6"/>
    <p:sldId id="261" r:id="rId7"/>
    <p:sldId id="262" r:id="rId8"/>
    <p:sldId id="263" r:id="rId9"/>
    <p:sldId id="268" r:id="rId10"/>
    <p:sldId id="275" r:id="rId11"/>
    <p:sldId id="260" r:id="rId12"/>
    <p:sldId id="264" r:id="rId13"/>
    <p:sldId id="265" r:id="rId14"/>
    <p:sldId id="276" r:id="rId15"/>
    <p:sldId id="267" r:id="rId16"/>
    <p:sldId id="270" r:id="rId17"/>
    <p:sldId id="271" r:id="rId18"/>
    <p:sldId id="273" r:id="rId19"/>
    <p:sldId id="272" r:id="rId20"/>
    <p:sldId id="274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74F9-E4F8-473B-AACB-0DC48F1DC9A1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F4AE-A94C-4E11-B6DB-E909B1B92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88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74F9-E4F8-473B-AACB-0DC48F1DC9A1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F4AE-A94C-4E11-B6DB-E909B1B92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93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74F9-E4F8-473B-AACB-0DC48F1DC9A1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F4AE-A94C-4E11-B6DB-E909B1B9283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9413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74F9-E4F8-473B-AACB-0DC48F1DC9A1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F4AE-A94C-4E11-B6DB-E909B1B92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329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74F9-E4F8-473B-AACB-0DC48F1DC9A1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F4AE-A94C-4E11-B6DB-E909B1B9283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6133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74F9-E4F8-473B-AACB-0DC48F1DC9A1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F4AE-A94C-4E11-B6DB-E909B1B92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957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74F9-E4F8-473B-AACB-0DC48F1DC9A1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F4AE-A94C-4E11-B6DB-E909B1B92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553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74F9-E4F8-473B-AACB-0DC48F1DC9A1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F4AE-A94C-4E11-B6DB-E909B1B92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64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74F9-E4F8-473B-AACB-0DC48F1DC9A1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F4AE-A94C-4E11-B6DB-E909B1B92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78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74F9-E4F8-473B-AACB-0DC48F1DC9A1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F4AE-A94C-4E11-B6DB-E909B1B92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12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74F9-E4F8-473B-AACB-0DC48F1DC9A1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F4AE-A94C-4E11-B6DB-E909B1B92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6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74F9-E4F8-473B-AACB-0DC48F1DC9A1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F4AE-A94C-4E11-B6DB-E909B1B92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74F9-E4F8-473B-AACB-0DC48F1DC9A1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F4AE-A94C-4E11-B6DB-E909B1B92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23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74F9-E4F8-473B-AACB-0DC48F1DC9A1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F4AE-A94C-4E11-B6DB-E909B1B92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45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74F9-E4F8-473B-AACB-0DC48F1DC9A1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F4AE-A94C-4E11-B6DB-E909B1B92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92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74F9-E4F8-473B-AACB-0DC48F1DC9A1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1F4AE-A94C-4E11-B6DB-E909B1B92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97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9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374F9-E4F8-473B-AACB-0DC48F1DC9A1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DE1F4AE-A94C-4E11-B6DB-E909B1B92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059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svetatolokina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6933" y="1323833"/>
            <a:ext cx="7766936" cy="2727003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«1917 – 2017: 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Становление</a:t>
            </a:r>
            <a:r>
              <a:rPr lang="ru-RU" sz="2000" b="1" dirty="0">
                <a:solidFill>
                  <a:srgbClr val="FF0000"/>
                </a:solidFill>
              </a:rPr>
              <a:t>, развитие и перспективы краеведения в муниципальных районах».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«Из опыта работы РМО учителей истории </a:t>
            </a:r>
            <a:r>
              <a:rPr lang="ru-RU" sz="3200" dirty="0" err="1" smtClean="0">
                <a:solidFill>
                  <a:srgbClr val="7030A0"/>
                </a:solidFill>
              </a:rPr>
              <a:t>Лысковского</a:t>
            </a:r>
            <a:r>
              <a:rPr lang="ru-RU" sz="3200" dirty="0" smtClean="0">
                <a:solidFill>
                  <a:srgbClr val="7030A0"/>
                </a:solidFill>
              </a:rPr>
              <a:t> муниципального района»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1821" y="4244453"/>
            <a:ext cx="6441743" cy="1719619"/>
          </a:xfrm>
        </p:spPr>
        <p:txBody>
          <a:bodyPr>
            <a:noAutofit/>
          </a:bodyPr>
          <a:lstStyle/>
          <a:p>
            <a:pPr algn="l"/>
            <a:r>
              <a:rPr lang="ru-RU" altLang="ru-RU" sz="2000" dirty="0">
                <a:solidFill>
                  <a:srgbClr val="0070C0"/>
                </a:solidFill>
                <a:latin typeface="Castellar" panose="020A0402060406010301" pitchFamily="18" charset="0"/>
              </a:rPr>
              <a:t>АВТОР:  ТОЛОКИНА СВЕТЛАНА СЕРГЕЕВНА, </a:t>
            </a:r>
            <a:r>
              <a:rPr lang="ru-RU" altLang="ru-RU" sz="2000" dirty="0" smtClean="0">
                <a:solidFill>
                  <a:srgbClr val="0070C0"/>
                </a:solidFill>
                <a:latin typeface="Castellar" panose="020A0402060406010301" pitchFamily="18" charset="0"/>
              </a:rPr>
              <a:t>УЧИТЕЛЬ ИСТОРИИ, </a:t>
            </a:r>
            <a:r>
              <a:rPr lang="ru-RU" altLang="ru-RU" sz="2000" dirty="0">
                <a:solidFill>
                  <a:srgbClr val="0070C0"/>
                </a:solidFill>
                <a:latin typeface="Castellar" panose="020A0402060406010301" pitchFamily="18" charset="0"/>
              </a:rPr>
              <a:t>РУКОВОДИТЕЛЬ ШКОЛЬНОГО МУЗЕЯ, ЗАМЕСТИТЕЛЬ ДИРЕКТОРА </a:t>
            </a:r>
            <a:r>
              <a:rPr lang="ru-RU" altLang="ru-RU" sz="2000" dirty="0" smtClean="0">
                <a:solidFill>
                  <a:srgbClr val="0070C0"/>
                </a:solidFill>
                <a:latin typeface="Castellar" panose="020A0402060406010301" pitchFamily="18" charset="0"/>
              </a:rPr>
              <a:t> </a:t>
            </a:r>
            <a:r>
              <a:rPr lang="ru-RU" altLang="ru-RU" sz="2000" dirty="0">
                <a:solidFill>
                  <a:srgbClr val="0070C0"/>
                </a:solidFill>
                <a:latin typeface="Castellar" panose="020A0402060406010301" pitchFamily="18" charset="0"/>
              </a:rPr>
              <a:t>МБОУ БАРМИНСКОЙ СРЕДНЕЙ ШКОЛЫ, РУКОВОДИТЕЛЬ РМО УЧИТЕЛЕЙ ИСТОРИИ ЛЫСКОВСКОГО РАЙОНА.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22830"/>
            <a:ext cx="7101386" cy="180757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Участие в рождественских чтениях, краеведческих чтениях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2160590"/>
            <a:ext cx="6992204" cy="426750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Рождественские детские чтения в </a:t>
            </a:r>
            <a:r>
              <a:rPr lang="ru-RU" sz="3200" dirty="0" err="1" smtClean="0">
                <a:solidFill>
                  <a:srgbClr val="0070C0"/>
                </a:solidFill>
              </a:rPr>
              <a:t>Лысковском</a:t>
            </a:r>
            <a:r>
              <a:rPr lang="ru-RU" sz="3200" dirty="0" smtClean="0">
                <a:solidFill>
                  <a:srgbClr val="0070C0"/>
                </a:solidFill>
              </a:rPr>
              <a:t> районе организует Управление образования с 2012 года. 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980227" cy="18526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00" dirty="0" smtClean="0">
                <a:solidFill>
                  <a:schemeClr val="accent4">
                    <a:lumMod val="75000"/>
                  </a:schemeClr>
                </a:solidFill>
              </a:rPr>
              <a:t>Публикации учителей и учеников  в районной газете «Приволжская правда»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ru-RU" altLang="ru-RU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340995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133600"/>
            <a:ext cx="5148262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57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18365"/>
            <a:ext cx="8871044" cy="7035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Краеведческая страница на школьных сайтах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349"/>
            <a:ext cx="9105681" cy="51194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55594" y="6528224"/>
            <a:ext cx="6400800" cy="329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Школьный сайт МБОУ </a:t>
            </a:r>
            <a:r>
              <a:rPr lang="ru-RU" dirty="0" err="1" smtClean="0">
                <a:solidFill>
                  <a:schemeClr val="bg1"/>
                </a:solidFill>
              </a:rPr>
              <a:t>Барминской</a:t>
            </a:r>
            <a:r>
              <a:rPr lang="ru-RU" dirty="0" smtClean="0">
                <a:solidFill>
                  <a:schemeClr val="bg1"/>
                </a:solidFill>
              </a:rPr>
              <a:t> средней школы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4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291" y="436728"/>
            <a:ext cx="10152077" cy="57077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7481" y="6387152"/>
            <a:ext cx="5991367" cy="313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Школьный сайт МБОУ </a:t>
            </a:r>
            <a:r>
              <a:rPr lang="ru-RU" dirty="0" err="1" smtClean="0">
                <a:solidFill>
                  <a:schemeClr val="bg1"/>
                </a:solidFill>
              </a:rPr>
              <a:t>Просецкой</a:t>
            </a:r>
            <a:r>
              <a:rPr lang="ru-RU" dirty="0" smtClean="0">
                <a:solidFill>
                  <a:schemeClr val="bg1"/>
                </a:solidFill>
              </a:rPr>
              <a:t> средней школы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5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133" y="109182"/>
            <a:ext cx="7415285" cy="15285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Участие учителей района в деятельности районного общества «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Лысковский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краевед»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120" y="1637732"/>
            <a:ext cx="7879309" cy="44299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60060" y="6346209"/>
            <a:ext cx="6332561" cy="3684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Адрес сайта: </a:t>
            </a:r>
            <a:r>
              <a:rPr lang="en-US" dirty="0" smtClean="0">
                <a:solidFill>
                  <a:srgbClr val="FF0000"/>
                </a:solidFill>
              </a:rPr>
              <a:t>http</a:t>
            </a:r>
            <a:r>
              <a:rPr lang="en-US" dirty="0" smtClean="0">
                <a:solidFill>
                  <a:srgbClr val="FF0000"/>
                </a:solidFill>
              </a:rPr>
              <a:t>://kraevedliskovo.edusite.ru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Поисковая и исследовательская работа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Установление земляков, участников войн.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Открытие на зданиях школ мемориальных досок.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Составление списков участников Великой Отечественной войны (совместная деятельность совета ветеранов, библиотек, школ</a:t>
            </a:r>
            <a:r>
              <a:rPr lang="ru-RU" sz="2400" dirty="0" smtClean="0">
                <a:solidFill>
                  <a:srgbClr val="0070C0"/>
                </a:solidFill>
              </a:rPr>
              <a:t>).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8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7289800" cy="936625"/>
          </a:xfrm>
        </p:spPr>
        <p:txBody>
          <a:bodyPr/>
          <a:lstStyle/>
          <a:p>
            <a:endParaRPr lang="ru-RU" altLang="ru-RU" dirty="0" smtClean="0">
              <a:solidFill>
                <a:srgbClr val="FFC000"/>
              </a:solidFill>
            </a:endParaRPr>
          </a:p>
        </p:txBody>
      </p:sp>
      <p:pic>
        <p:nvPicPr>
          <p:cNvPr id="3379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6939693" cy="475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45660" y="6552586"/>
            <a:ext cx="9389660" cy="231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rgbClr val="FF0000"/>
                </a:solidFill>
              </a:rPr>
              <a:t>Открытие мемориальных досок 22 июня 2015 </a:t>
            </a:r>
            <a:r>
              <a:rPr lang="ru-RU" sz="2000" dirty="0" smtClean="0">
                <a:solidFill>
                  <a:srgbClr val="FF0000"/>
                </a:solidFill>
              </a:rPr>
              <a:t>года в с. </a:t>
            </a:r>
            <a:r>
              <a:rPr lang="ru-RU" sz="2000" dirty="0" err="1" smtClean="0">
                <a:solidFill>
                  <a:srgbClr val="FF0000"/>
                </a:solidFill>
              </a:rPr>
              <a:t>Бармино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55" y="3017352"/>
            <a:ext cx="4713645" cy="353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4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024" y="218364"/>
            <a:ext cx="7356143" cy="1378424"/>
          </a:xfrm>
        </p:spPr>
        <p:txBody>
          <a:bodyPr>
            <a:normAutofit/>
          </a:bodyPr>
          <a:lstStyle/>
          <a:p>
            <a:pPr algn="ctr"/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Объект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5530" y="1078173"/>
            <a:ext cx="6624637" cy="44164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3206" y="5950424"/>
            <a:ext cx="8024884" cy="682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Открытие мемориальной доски на здании </a:t>
            </a:r>
            <a:r>
              <a:rPr lang="ru-RU" dirty="0" err="1" smtClean="0">
                <a:solidFill>
                  <a:srgbClr val="FF0000"/>
                </a:solidFill>
              </a:rPr>
              <a:t>Барминской</a:t>
            </a:r>
            <a:r>
              <a:rPr lang="ru-RU" dirty="0" smtClean="0">
                <a:solidFill>
                  <a:srgbClr val="FF0000"/>
                </a:solidFill>
              </a:rPr>
              <a:t> средней школы </a:t>
            </a:r>
            <a:r>
              <a:rPr lang="ru-RU" dirty="0" smtClean="0">
                <a:solidFill>
                  <a:srgbClr val="FF0000"/>
                </a:solidFill>
              </a:rPr>
              <a:t>состоялось 8 мая 2015 г.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0"/>
            <a:ext cx="8770345" cy="8366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Подготовка и проведение праздничных мероприятий к 9 мая.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53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ru-RU"/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3889375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052513"/>
            <a:ext cx="395922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70350"/>
            <a:ext cx="3744913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149725"/>
            <a:ext cx="43529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8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728" y="0"/>
            <a:ext cx="8120417" cy="109182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Все школы района приняли активное участие во всероссийской акции «Бессмертный полк»»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2" y="992874"/>
            <a:ext cx="7820167" cy="58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РМО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у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чителей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стории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Лысковского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района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8764"/>
            <a:ext cx="8978781" cy="4074615"/>
          </a:xfrm>
        </p:spPr>
      </p:pic>
    </p:spTree>
    <p:extLst>
      <p:ext uri="{BB962C8B-B14F-4D97-AF65-F5344CB8AC3E}">
        <p14:creationId xmlns:p14="http://schemas.microsoft.com/office/powerpoint/2010/main" val="100999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6478"/>
            <a:ext cx="9144000" cy="79232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Акция «Бессмертный полк»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9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мая 2016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года в с. 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</a:rPr>
              <a:t>Бармино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2" y="1064524"/>
            <a:ext cx="7724635" cy="579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8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930400"/>
            <a:ext cx="7074091" cy="4110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Приглашаю к сотрудничеству всех, кто любит краеведение.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Мои контакты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  <a:endParaRPr lang="ru-RU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Электронная почта</a:t>
            </a:r>
            <a:r>
              <a:rPr lang="en-US" sz="2800" dirty="0" smtClean="0">
                <a:solidFill>
                  <a:srgbClr val="0070C0"/>
                </a:solidFill>
              </a:rPr>
              <a:t>-</a:t>
            </a:r>
            <a:endParaRPr lang="ru-RU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  <a:hlinkClick r:id="rId2"/>
              </a:rPr>
              <a:t>svetatolokina@gmail.com</a:t>
            </a:r>
            <a:endParaRPr lang="en-US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2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18364"/>
            <a:ext cx="6347713" cy="11054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Направления деятельности РМО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364" y="2160590"/>
            <a:ext cx="3125337" cy="4554109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Создание и деятельность школьных музеев.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Паспортизация и</a:t>
            </a:r>
          </a:p>
          <a:p>
            <a:pPr marL="0" indent="0">
              <a:buNone/>
            </a:pPr>
            <a:r>
              <a:rPr lang="ru-RU" sz="2400" dirty="0" err="1" smtClean="0">
                <a:solidFill>
                  <a:srgbClr val="0070C0"/>
                </a:solidFill>
              </a:rPr>
              <a:t>перепаспортизация</a:t>
            </a:r>
            <a:r>
              <a:rPr lang="ru-RU" sz="2400" dirty="0" smtClean="0">
                <a:solidFill>
                  <a:srgbClr val="0070C0"/>
                </a:solidFill>
              </a:rPr>
              <a:t> школьных  музеев.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Информация о деятельности школьных музеев есть на сайтах школ.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71" y="1507319"/>
            <a:ext cx="5686567" cy="42649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83455" y="6041363"/>
            <a:ext cx="4268724" cy="57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Школьный музей МБОУ </a:t>
            </a:r>
            <a:r>
              <a:rPr lang="ru-RU" dirty="0" err="1" smtClean="0">
                <a:solidFill>
                  <a:srgbClr val="FF0000"/>
                </a:solidFill>
              </a:rPr>
              <a:t>Барминской</a:t>
            </a:r>
            <a:r>
              <a:rPr lang="ru-RU" dirty="0" smtClean="0">
                <a:solidFill>
                  <a:srgbClr val="FF0000"/>
                </a:solidFill>
              </a:rPr>
              <a:t> средней школы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8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4736" y="245658"/>
            <a:ext cx="9765214" cy="54902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60060" y="6271553"/>
            <a:ext cx="6373504" cy="4022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Школьный музей  МБОУ </a:t>
            </a:r>
            <a:r>
              <a:rPr lang="ru-RU" dirty="0" err="1" smtClean="0">
                <a:solidFill>
                  <a:srgbClr val="FF0000"/>
                </a:solidFill>
              </a:rPr>
              <a:t>Кисловской</a:t>
            </a:r>
            <a:r>
              <a:rPr lang="ru-RU" dirty="0" smtClean="0">
                <a:solidFill>
                  <a:srgbClr val="FF0000"/>
                </a:solidFill>
              </a:rPr>
              <a:t> средней школы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01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Ежегодная научно-практическая конференция школьников 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2160590"/>
            <a:ext cx="1997123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До 30 процентов  выступлений учащихся краеведческой тематики, особенно по Великой Отечественной войне.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4" descr="SDC102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5171" y="1930400"/>
            <a:ext cx="6250124" cy="475700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4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2955"/>
            <a:ext cx="6801135" cy="16574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Организация и проведение районных конкурсов краеведческого содержания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Совместно с газетой «Приволжская правда» была проведена заочная викторина к 400-летию Нижегородского ополчения и финальная игра для победителей викторины в районной библиотеке.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Районные игры  для параллелей классов к знаменательным датам российской истории, с обязательным включением краеведческого содержания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Дистанционные или заочные конкурсы.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8" y="0"/>
            <a:ext cx="5563847" cy="370923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845" y="2976563"/>
            <a:ext cx="5822155" cy="3881437"/>
          </a:xfrm>
        </p:spPr>
      </p:pic>
      <p:sp>
        <p:nvSpPr>
          <p:cNvPr id="6" name="Прямоугольник 5"/>
          <p:cNvSpPr/>
          <p:nvPr/>
        </p:nvSpPr>
        <p:spPr>
          <a:xfrm>
            <a:off x="354842" y="4258101"/>
            <a:ext cx="2620370" cy="1992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Финальная игра  районного конкурса  «400 лет Нижегородского ополчения»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9"/>
            <a:ext cx="5822155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236" y="3164006"/>
            <a:ext cx="5704764" cy="38031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785" y="4503761"/>
            <a:ext cx="2606722" cy="1132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Районная игра для учащихся 7-ых классов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Участие в конкурсах патриотической и краеведческой направленности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23" y="2160588"/>
            <a:ext cx="2830041" cy="3881437"/>
          </a:xfr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4005554" cy="3880773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Ежегодно учащиеся школ района под руководством учителей истории участвуют в таких конкурсах, как «Моя семья в истории страны», «Отечество», «Нижегородский край» и в других.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8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</TotalTime>
  <Words>371</Words>
  <Application>Microsoft Office PowerPoint</Application>
  <PresentationFormat>Экран (4:3)</PresentationFormat>
  <Paragraphs>42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Castellar</vt:lpstr>
      <vt:lpstr>Trebuchet MS</vt:lpstr>
      <vt:lpstr>Wingdings 3</vt:lpstr>
      <vt:lpstr>Грань</vt:lpstr>
      <vt:lpstr>«1917 – 2017:  Становление, развитие и перспективы краеведения в муниципальных районах». «Из опыта работы РМО учителей истории Лысковского муниципального района»</vt:lpstr>
      <vt:lpstr>РМО учителей истории Лысковского района</vt:lpstr>
      <vt:lpstr>Направления деятельности РМО</vt:lpstr>
      <vt:lpstr>Презентация PowerPoint</vt:lpstr>
      <vt:lpstr>Ежегодная научно-практическая конференция школьников </vt:lpstr>
      <vt:lpstr>Организация и проведение районных конкурсов краеведческого содержания</vt:lpstr>
      <vt:lpstr>Презентация PowerPoint</vt:lpstr>
      <vt:lpstr>Презентация PowerPoint</vt:lpstr>
      <vt:lpstr>Участие в конкурсах патриотической и краеведческой направленности</vt:lpstr>
      <vt:lpstr>Участие в рождественских чтениях, краеведческих чтениях</vt:lpstr>
      <vt:lpstr>Публикации учителей и учеников  в районной газете «Приволжская правда»</vt:lpstr>
      <vt:lpstr>Краеведческая страница на школьных сайтах</vt:lpstr>
      <vt:lpstr>Презентация PowerPoint</vt:lpstr>
      <vt:lpstr>Участие учителей района в деятельности районного общества «Лысковский краевед»</vt:lpstr>
      <vt:lpstr>Поисковая и исследовательская работа</vt:lpstr>
      <vt:lpstr>Презентация PowerPoint</vt:lpstr>
      <vt:lpstr>Презентация PowerPoint</vt:lpstr>
      <vt:lpstr>Подготовка и проведение праздничных мероприятий к 9 мая.</vt:lpstr>
      <vt:lpstr>Все школы района приняли активное участие во всероссийской акции «Бессмертный полк»»</vt:lpstr>
      <vt:lpstr>Акция «Бессмертный полк»  9 мая 2016 года в с. Бармино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«1917 – 2017:  Становление, развитие и перспективы краеведения в муниципальных районах». «Из опыта работы РМО учителей истории Лысковского муниципального района»</dc:title>
  <dc:creator>User</dc:creator>
  <cp:lastModifiedBy>User</cp:lastModifiedBy>
  <cp:revision>3</cp:revision>
  <dcterms:created xsi:type="dcterms:W3CDTF">2016-12-08T14:48:34Z</dcterms:created>
  <dcterms:modified xsi:type="dcterms:W3CDTF">2016-12-21T10:01:38Z</dcterms:modified>
</cp:coreProperties>
</file>